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embeddings/oleObject3.bin" ContentType="application/vnd.openxmlformats-officedocument.oleObject"/>
  <Override PartName="/ppt/notesSlides/notesSlide16.xml" ContentType="application/vnd.openxmlformats-officedocument.presentationml.notesSlide+xml"/>
  <Override PartName="/ppt/embeddings/oleObject4.bin" ContentType="application/vnd.openxmlformats-officedocument.oleObject"/>
  <Override PartName="/ppt/notesSlides/notesSlide17.xml" ContentType="application/vnd.openxmlformats-officedocument.presentationml.notesSlide+xml"/>
  <Override PartName="/ppt/embeddings/oleObject5.bin" ContentType="application/vnd.openxmlformats-officedocument.oleObject"/>
  <Override PartName="/ppt/notesSlides/notesSlide18.xml" ContentType="application/vnd.openxmlformats-officedocument.presentationml.notesSlide+xml"/>
  <Override PartName="/ppt/embeddings/oleObject6.bin" ContentType="application/vnd.openxmlformats-officedocument.oleObject"/>
  <Override PartName="/ppt/notesSlides/notesSlide19.xml" ContentType="application/vnd.openxmlformats-officedocument.presentationml.notesSlide+xml"/>
  <Override PartName="/ppt/embeddings/oleObject7.bin" ContentType="application/vnd.openxmlformats-officedocument.oleObject"/>
  <Override PartName="/ppt/notesSlides/notesSlide20.xml" ContentType="application/vnd.openxmlformats-officedocument.presentationml.notesSlide+xml"/>
  <Override PartName="/ppt/embeddings/oleObject8.bin" ContentType="application/vnd.openxmlformats-officedocument.oleObject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25.xml" ContentType="application/vnd.openxmlformats-officedocument.presentationml.notesSlide+xml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notesSlides/notesSlide29.xml" ContentType="application/vnd.openxmlformats-officedocument.presentationml.notesSlide+xml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5"/>
  </p:notesMasterIdLst>
  <p:sldIdLst>
    <p:sldId id="574" r:id="rId2"/>
    <p:sldId id="698" r:id="rId3"/>
    <p:sldId id="699" r:id="rId4"/>
    <p:sldId id="640" r:id="rId5"/>
    <p:sldId id="644" r:id="rId6"/>
    <p:sldId id="645" r:id="rId7"/>
    <p:sldId id="647" r:id="rId8"/>
    <p:sldId id="648" r:id="rId9"/>
    <p:sldId id="649" r:id="rId10"/>
    <p:sldId id="650" r:id="rId11"/>
    <p:sldId id="651" r:id="rId12"/>
    <p:sldId id="652" r:id="rId13"/>
    <p:sldId id="662" r:id="rId14"/>
    <p:sldId id="701" r:id="rId15"/>
    <p:sldId id="656" r:id="rId16"/>
    <p:sldId id="627" r:id="rId17"/>
    <p:sldId id="628" r:id="rId18"/>
    <p:sldId id="629" r:id="rId19"/>
    <p:sldId id="664" r:id="rId20"/>
    <p:sldId id="665" r:id="rId21"/>
    <p:sldId id="667" r:id="rId22"/>
    <p:sldId id="668" r:id="rId23"/>
    <p:sldId id="670" r:id="rId24"/>
    <p:sldId id="624" r:id="rId25"/>
    <p:sldId id="689" r:id="rId26"/>
    <p:sldId id="690" r:id="rId27"/>
    <p:sldId id="703" r:id="rId28"/>
    <p:sldId id="671" r:id="rId29"/>
    <p:sldId id="672" r:id="rId30"/>
    <p:sldId id="673" r:id="rId31"/>
    <p:sldId id="674" r:id="rId32"/>
    <p:sldId id="675" r:id="rId33"/>
    <p:sldId id="676" r:id="rId34"/>
    <p:sldId id="677" r:id="rId35"/>
    <p:sldId id="678" r:id="rId36"/>
    <p:sldId id="684" r:id="rId37"/>
    <p:sldId id="705" r:id="rId38"/>
    <p:sldId id="692" r:id="rId39"/>
    <p:sldId id="693" r:id="rId40"/>
    <p:sldId id="694" r:id="rId41"/>
    <p:sldId id="695" r:id="rId42"/>
    <p:sldId id="696" r:id="rId43"/>
    <p:sldId id="642" r:id="rId4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Helvetica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Helvetica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Helvetica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Helvetica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Helvetica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Helvetica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Helvetica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Helvetica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Helvetica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203"/>
    <a:srgbClr val="990155"/>
    <a:srgbClr val="0000FF"/>
    <a:srgbClr val="FF00AA"/>
    <a:srgbClr val="FF0000"/>
    <a:srgbClr val="FF4040"/>
    <a:srgbClr val="09BF09"/>
    <a:srgbClr val="05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61" autoAdjust="0"/>
  </p:normalViewPr>
  <p:slideViewPr>
    <p:cSldViewPr>
      <p:cViewPr>
        <p:scale>
          <a:sx n="100" d="100"/>
          <a:sy n="100" d="100"/>
        </p:scale>
        <p:origin x="-89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3" d="100"/>
          <a:sy n="93" d="100"/>
        </p:scale>
        <p:origin x="-215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Relationship Id="rId2" Type="http://schemas.openxmlformats.org/officeDocument/2006/relationships/image" Target="../media/image5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Relationship Id="rId2" Type="http://schemas.openxmlformats.org/officeDocument/2006/relationships/image" Target="../media/image5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image" Target="../media/image32.emf"/><Relationship Id="rId2" Type="http://schemas.openxmlformats.org/officeDocument/2006/relationships/image" Target="../media/image3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" charset="0"/>
              </a:defRPr>
            </a:lvl1pPr>
          </a:lstStyle>
          <a:p>
            <a:pPr>
              <a:defRPr/>
            </a:pPr>
            <a:fld id="{3E5EE1F4-EF10-074B-9464-706EF949D7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031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-109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-109" charset="0"/>
        <a:ea typeface="ＭＳ Ｐゴシック" pitchFamily="-109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-109" charset="0"/>
        <a:ea typeface="ＭＳ Ｐゴシック" pitchFamily="-109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-109" charset="0"/>
        <a:ea typeface="ＭＳ Ｐゴシック" pitchFamily="-109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-109" charset="0"/>
        <a:ea typeface="ＭＳ Ｐゴシック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738411-D9CA-F24B-ADB7-8E405F6E208D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369F8B-E4EE-3345-A069-396B452A2372}" type="slidenum">
              <a:rPr lang="en-US"/>
              <a:pPr/>
              <a:t>11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18FEA2-E610-DF43-9DB5-05A9A3695C40}" type="slidenum">
              <a:rPr lang="en-US"/>
              <a:pPr/>
              <a:t>12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70325D-6E25-B940-8300-E5186D33FE6D}" type="slidenum">
              <a:rPr lang="en-US"/>
              <a:pPr/>
              <a:t>13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5C3EE3-1931-0A48-A587-1080901D083B}" type="slidenum">
              <a:rPr lang="en-US">
                <a:latin typeface="Gill Sans" charset="0"/>
              </a:rPr>
              <a:pPr/>
              <a:t>14</a:t>
            </a:fld>
            <a:endParaRPr lang="en-US">
              <a:latin typeface="Gill Sans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Gill Sans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4E003A-7A36-B346-A113-EE57953B5458}" type="slidenum">
              <a:rPr lang="en-US"/>
              <a:pPr/>
              <a:t>15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9E2678-E789-9E4E-B1F8-8F75E8A22331}" type="slidenum">
              <a:rPr lang="en-US"/>
              <a:pPr/>
              <a:t>16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90D57D-2D7F-9849-8C6F-B7999147E7C6}" type="slidenum">
              <a:rPr lang="en-US"/>
              <a:pPr/>
              <a:t>17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00F310-A4AE-D640-ACEB-605B3129BFEF}" type="slidenum">
              <a:rPr lang="en-US"/>
              <a:pPr/>
              <a:t>18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00F310-A4AE-D640-ACEB-605B3129BFEF}" type="slidenum">
              <a:rPr lang="en-US"/>
              <a:pPr/>
              <a:t>19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00F310-A4AE-D640-ACEB-605B3129BFEF}" type="slidenum">
              <a:rPr lang="en-US"/>
              <a:pPr/>
              <a:t>20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27EF6B14-CA40-D74A-BEBA-30323FD0C7C6}" type="slidenum">
              <a:rPr lang="en-US" sz="1200"/>
              <a:pPr/>
              <a:t>2</a:t>
            </a:fld>
            <a:endParaRPr lang="en-US" sz="1200"/>
          </a:p>
        </p:txBody>
      </p:sp>
      <p:sp>
        <p:nvSpPr>
          <p:cNvPr id="4198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E08B0A-CB92-D744-BA91-0B24A112DD73}" type="slidenum">
              <a:rPr lang="en-US"/>
              <a:pPr/>
              <a:t>21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EE9D6F-43CA-5542-A03C-7C43EE7F3C86}" type="slidenum">
              <a:rPr lang="en-US"/>
              <a:pPr/>
              <a:t>22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00F310-A4AE-D640-ACEB-605B3129BFEF}" type="slidenum">
              <a:rPr lang="en-US"/>
              <a:pPr/>
              <a:t>23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242B3D-8C3E-C142-B3FC-215CD7EF4A35}" type="slidenum">
              <a:rPr lang="en-US"/>
              <a:pPr/>
              <a:t>24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A794E079-DD81-7748-8F50-8D56D15C6AC1}" type="slidenum">
              <a:rPr lang="en-US" sz="1200"/>
              <a:pPr/>
              <a:t>25</a:t>
            </a:fld>
            <a:endParaRPr lang="en-US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98F5A3B4-66F8-874D-8FE4-40ED9FECF7BD}" type="slidenum">
              <a:rPr lang="en-US" sz="1200"/>
              <a:pPr/>
              <a:t>26</a:t>
            </a:fld>
            <a:endParaRPr 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5C3EE3-1931-0A48-A587-1080901D083B}" type="slidenum">
              <a:rPr lang="en-US">
                <a:latin typeface="Gill Sans" charset="0"/>
              </a:rPr>
              <a:pPr/>
              <a:t>27</a:t>
            </a:fld>
            <a:endParaRPr lang="en-US">
              <a:latin typeface="Gill Sans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Gill Sans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5E34E7-20D1-2640-BAB4-1F6E1444BDF2}" type="slidenum">
              <a:rPr lang="en-US"/>
              <a:pPr/>
              <a:t>28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8576AE-DD3A-4049-9766-B3F14D660FB5}" type="slidenum">
              <a:rPr lang="en-US"/>
              <a:pPr/>
              <a:t>29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3CC263-1A23-EA41-84C7-E8BF7B69312A}" type="slidenum">
              <a:rPr lang="en-US"/>
              <a:pPr/>
              <a:t>30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C1A23E95-F336-AA42-B157-5E9A4194E891}" type="slidenum">
              <a:rPr lang="en-US" sz="1200"/>
              <a:pPr/>
              <a:t>3</a:t>
            </a:fld>
            <a:endParaRPr lang="en-US" sz="1200"/>
          </a:p>
        </p:txBody>
      </p:sp>
      <p:sp>
        <p:nvSpPr>
          <p:cNvPr id="9216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9CD509-293C-3F4B-9B3C-4D94C599D4A6}" type="slidenum">
              <a:rPr lang="en-US"/>
              <a:pPr/>
              <a:t>31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00F310-A4AE-D640-ACEB-605B3129BFEF}" type="slidenum">
              <a:rPr lang="en-US"/>
              <a:pPr/>
              <a:t>32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FA3237-C297-E047-84C7-33A2D6E2630C}" type="slidenum">
              <a:rPr lang="en-US"/>
              <a:pPr/>
              <a:t>33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00F310-A4AE-D640-ACEB-605B3129BFEF}" type="slidenum">
              <a:rPr lang="en-US"/>
              <a:pPr/>
              <a:t>34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9A0E5B-0E7A-A547-9379-6EED2E501479}" type="slidenum">
              <a:rPr lang="en-US"/>
              <a:pPr/>
              <a:t>35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04CDD4-FC54-354A-A5DB-5450C67F7B7E}" type="slidenum">
              <a:rPr lang="en-US"/>
              <a:pPr/>
              <a:t>36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5C3EE3-1931-0A48-A587-1080901D083B}" type="slidenum">
              <a:rPr lang="en-US">
                <a:latin typeface="Gill Sans" charset="0"/>
              </a:rPr>
              <a:pPr/>
              <a:t>37</a:t>
            </a:fld>
            <a:endParaRPr lang="en-US">
              <a:latin typeface="Gill Sans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Gill Sans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B503C4B2-BB0D-B647-9FBB-F2F9D3857299}" type="slidenum">
              <a:rPr lang="en-US" sz="1200"/>
              <a:pPr/>
              <a:t>38</a:t>
            </a:fld>
            <a:endParaRPr lang="en-US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823C323-29EC-9842-A0AC-E5C6C29C86C2}" type="slidenum">
              <a:rPr lang="en-US" sz="1200"/>
              <a:pPr/>
              <a:t>39</a:t>
            </a:fld>
            <a:endParaRPr lang="en-US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4164667-AB74-9C4E-947F-DECF9A45EB8C}" type="slidenum">
              <a:rPr lang="en-US" sz="1200"/>
              <a:pPr/>
              <a:t>40</a:t>
            </a:fld>
            <a:endParaRPr 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5C3EE3-1931-0A48-A587-1080901D083B}" type="slidenum">
              <a:rPr lang="en-US">
                <a:latin typeface="Gill Sans" charset="0"/>
              </a:rPr>
              <a:pPr/>
              <a:t>4</a:t>
            </a:fld>
            <a:endParaRPr lang="en-US">
              <a:latin typeface="Gill Sans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Gill Sans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B1C35A76-B0A7-4343-9F99-E0D56882C160}" type="slidenum">
              <a:rPr lang="en-US" sz="1200"/>
              <a:pPr/>
              <a:t>41</a:t>
            </a:fld>
            <a:endParaRPr lang="en-US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CFEC1942-BBDA-E44D-8154-7998764B9FA0}" type="slidenum">
              <a:rPr lang="en-US" sz="1200"/>
              <a:pPr/>
              <a:t>42</a:t>
            </a:fld>
            <a:endParaRPr lang="en-US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3C3ADD-DA4C-1B46-9EC3-272AAE63515D}" type="slidenum">
              <a:rPr lang="en-US">
                <a:latin typeface="Gill Sans" charset="0"/>
              </a:rPr>
              <a:pPr/>
              <a:t>43</a:t>
            </a:fld>
            <a:endParaRPr lang="en-US">
              <a:latin typeface="Gill Sans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Gill Sans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F9969E-8BAC-CC4C-8CF1-1CE511EE8DAA}" type="slidenum">
              <a:rPr lang="en-US"/>
              <a:pPr/>
              <a:t>5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6A35D0-DCCE-4A4D-8C8B-7DBAD7EA549C}" type="slidenum">
              <a:rPr lang="en-US"/>
              <a:pPr/>
              <a:t>6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FE087A-F530-3444-91EF-7A134946F05F}" type="slidenum">
              <a:rPr lang="en-US"/>
              <a:pPr/>
              <a:t>7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5B8CAD-2749-714B-90F7-D53ADB74DCC7}" type="slidenum">
              <a:rPr lang="en-US"/>
              <a:pPr/>
              <a:t>9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Helvetica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F1A1A2-DF83-AC43-A4F4-7C9ED28848E8}" type="slidenum">
              <a:rPr lang="en-US"/>
              <a:pPr/>
              <a:t>10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Helvetica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285339-D665-E046-AE48-26F116DE5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CBED29-3CCD-3F48-BC4B-26939E2DA3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76EA23-E513-BC4A-B993-8EDC3EC7DB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25F80E-5C28-5F4F-B187-C148CD8900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46384-6196-854C-AB56-0FA369713B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8A8BDF-1E19-E141-BEB0-03817F0927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9D6862-4ADD-1B49-BD20-62C4AB6141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ED7ACE-E54C-A84B-A0DC-62D6C88B01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79C1B4-BEAD-BE42-B4CC-02791D5CC0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286B0C-0AEF-7D4B-9770-EEE4459AAB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C17CA7-4354-9740-BE27-DA6C0C8F91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Helvetic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Helvetic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Helvetica" charset="0"/>
              </a:defRPr>
            </a:lvl1pPr>
          </a:lstStyle>
          <a:p>
            <a:pPr>
              <a:defRPr/>
            </a:pPr>
            <a:fld id="{2CC72A15-6B89-104E-BE31-3E77D38654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ill Sans MT" charset="-18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ill Sans MT" charset="-18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ill Sans MT" charset="-18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ill Sans MT" charset="-18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-109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-109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-109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-109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09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09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09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9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9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9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9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9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1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21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2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23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2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26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video" Target="file://localhost/Users/michaelberry/Talks:Travel/Movies/Flicker_BW_20x20" TargetMode="External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20.xml"/><Relationship Id="rId6" Type="http://schemas.openxmlformats.org/officeDocument/2006/relationships/image" Target="../media/image28.emf"/><Relationship Id="rId7" Type="http://schemas.openxmlformats.org/officeDocument/2006/relationships/image" Target="../media/image29.png"/><Relationship Id="rId8" Type="http://schemas.openxmlformats.org/officeDocument/2006/relationships/oleObject" Target="../embeddings/oleObject8.bin"/><Relationship Id="rId9" Type="http://schemas.openxmlformats.org/officeDocument/2006/relationships/image" Target="../media/image27.emf"/><Relationship Id="rId1" Type="http://schemas.openxmlformats.org/officeDocument/2006/relationships/vmlDrawing" Target="../drawings/vmlDrawing7.vml"/><Relationship Id="rId2" Type="http://schemas.microsoft.com/office/2007/relationships/media" Target="file://localhost/Users/michaelberry/Talks:Travel/Movies/Flicker_BW_20x20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2.e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33.emf"/><Relationship Id="rId8" Type="http://schemas.openxmlformats.org/officeDocument/2006/relationships/oleObject" Target="../embeddings/oleObject11.bin"/><Relationship Id="rId9" Type="http://schemas.openxmlformats.org/officeDocument/2006/relationships/image" Target="../media/image34.emf"/><Relationship Id="rId10" Type="http://schemas.openxmlformats.org/officeDocument/2006/relationships/oleObject" Target="../embeddings/oleObject12.bin"/><Relationship Id="rId11" Type="http://schemas.openxmlformats.org/officeDocument/2006/relationships/image" Target="../media/image35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36.emf"/><Relationship Id="rId6" Type="http://schemas.openxmlformats.org/officeDocument/2006/relationships/oleObject" Target="../embeddings/oleObject14.bin"/><Relationship Id="rId7" Type="http://schemas.openxmlformats.org/officeDocument/2006/relationships/image" Target="../media/image37.emf"/><Relationship Id="rId8" Type="http://schemas.openxmlformats.org/officeDocument/2006/relationships/oleObject" Target="../embeddings/oleObject15.bin"/><Relationship Id="rId9" Type="http://schemas.openxmlformats.org/officeDocument/2006/relationships/image" Target="../media/image38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oleObject" Target="../embeddings/oleObject16.bin"/><Relationship Id="rId5" Type="http://schemas.openxmlformats.org/officeDocument/2006/relationships/image" Target="../media/image39.emf"/><Relationship Id="rId6" Type="http://schemas.openxmlformats.org/officeDocument/2006/relationships/oleObject" Target="../embeddings/oleObject17.bin"/><Relationship Id="rId7" Type="http://schemas.openxmlformats.org/officeDocument/2006/relationships/image" Target="../media/image40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oleObject" Target="../embeddings/oleObject18.bin"/><Relationship Id="rId8" Type="http://schemas.openxmlformats.org/officeDocument/2006/relationships/image" Target="../media/image42.emf"/><Relationship Id="rId9" Type="http://schemas.openxmlformats.org/officeDocument/2006/relationships/oleObject" Target="../embeddings/oleObject19.bin"/><Relationship Id="rId10" Type="http://schemas.openxmlformats.org/officeDocument/2006/relationships/image" Target="../media/image43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oleObject" Target="../embeddings/oleObject20.bin"/><Relationship Id="rId5" Type="http://schemas.openxmlformats.org/officeDocument/2006/relationships/image" Target="../media/image47.emf"/><Relationship Id="rId6" Type="http://schemas.openxmlformats.org/officeDocument/2006/relationships/oleObject" Target="../embeddings/oleObject21.bin"/><Relationship Id="rId7" Type="http://schemas.openxmlformats.org/officeDocument/2006/relationships/image" Target="../media/image48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50.emf"/><Relationship Id="rId6" Type="http://schemas.openxmlformats.org/officeDocument/2006/relationships/oleObject" Target="../embeddings/oleObject23.bin"/><Relationship Id="rId7" Type="http://schemas.openxmlformats.org/officeDocument/2006/relationships/image" Target="../media/image51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4" Type="http://schemas.openxmlformats.org/officeDocument/2006/relationships/oleObject" Target="../embeddings/oleObject24.bin"/><Relationship Id="rId5" Type="http://schemas.openxmlformats.org/officeDocument/2006/relationships/image" Target="../media/image56.emf"/><Relationship Id="rId6" Type="http://schemas.openxmlformats.org/officeDocument/2006/relationships/image" Target="../media/image58.png"/><Relationship Id="rId7" Type="http://schemas.openxmlformats.org/officeDocument/2006/relationships/oleObject" Target="../embeddings/oleObject25.bin"/><Relationship Id="rId8" Type="http://schemas.openxmlformats.org/officeDocument/2006/relationships/image" Target="../media/image57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609600"/>
            <a:ext cx="8458200" cy="1447800"/>
          </a:xfrm>
        </p:spPr>
        <p:txBody>
          <a:bodyPr/>
          <a:lstStyle/>
          <a:p>
            <a:pPr eaLnBrk="1" hangingPunct="1"/>
            <a:r>
              <a:rPr lang="en-US" b="1" dirty="0" smtClean="0">
                <a:latin typeface="Fang Song" pitchFamily="-106" charset="-122"/>
                <a:ea typeface="Fang Song" pitchFamily="-106" charset="-122"/>
                <a:cs typeface="Fang Song" pitchFamily="-106" charset="-122"/>
              </a:rPr>
              <a:t>Biological Computation in</a:t>
            </a:r>
            <a:br>
              <a:rPr lang="en-US" b="1" dirty="0" smtClean="0">
                <a:latin typeface="Fang Song" pitchFamily="-106" charset="-122"/>
                <a:ea typeface="Fang Song" pitchFamily="-106" charset="-122"/>
                <a:cs typeface="Fang Song" pitchFamily="-106" charset="-122"/>
              </a:rPr>
            </a:br>
            <a:r>
              <a:rPr lang="en-US" b="1" dirty="0" smtClean="0">
                <a:latin typeface="Fang Song" pitchFamily="-106" charset="-122"/>
                <a:ea typeface="Fang Song" pitchFamily="-106" charset="-122"/>
                <a:cs typeface="Fang Song" pitchFamily="-106" charset="-122"/>
              </a:rPr>
              <a:t>Neurons and Networks</a:t>
            </a:r>
            <a:endParaRPr lang="en-US" b="1" dirty="0" smtClean="0">
              <a:latin typeface="Fang Song" pitchFamily="-106" charset="-122"/>
              <a:ea typeface="Fang Song" pitchFamily="-106" charset="-122"/>
              <a:cs typeface="Fang Song" pitchFamily="-106" charset="-122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2743200"/>
            <a:ext cx="7543800" cy="31242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3366FF"/>
                </a:solidFill>
                <a:latin typeface="Garamond" charset="0"/>
                <a:ea typeface="Garamond" charset="0"/>
                <a:cs typeface="Garamond" charset="0"/>
              </a:rPr>
              <a:t>Functional Models</a:t>
            </a:r>
            <a:endParaRPr lang="en-US" dirty="0" smtClean="0">
              <a:solidFill>
                <a:srgbClr val="3366FF"/>
              </a:solidFill>
              <a:latin typeface="Garamond" charset="0"/>
              <a:ea typeface="Garamond" charset="0"/>
              <a:cs typeface="Garamond" charset="0"/>
            </a:endParaRPr>
          </a:p>
          <a:p>
            <a:pPr eaLnBrk="1" hangingPunct="1"/>
            <a:endParaRPr lang="en-US" sz="2400" dirty="0" smtClean="0">
              <a:latin typeface="Garamond" charset="0"/>
              <a:ea typeface="Garamond" charset="0"/>
              <a:cs typeface="Garamond" charset="0"/>
            </a:endParaRPr>
          </a:p>
          <a:p>
            <a:pPr eaLnBrk="1" hangingPunct="1"/>
            <a:r>
              <a:rPr lang="en-US" dirty="0" smtClean="0">
                <a:solidFill>
                  <a:srgbClr val="000090"/>
                </a:solidFill>
                <a:latin typeface="Garamond" charset="0"/>
                <a:ea typeface="Garamond" charset="0"/>
                <a:cs typeface="Garamond" charset="0"/>
              </a:rPr>
              <a:t>Michael J Berry II</a:t>
            </a:r>
          </a:p>
          <a:p>
            <a:pPr eaLnBrk="1" hangingPunct="1"/>
            <a:endParaRPr lang="en-US" sz="2400" dirty="0" smtClean="0">
              <a:latin typeface="Garamond" charset="0"/>
              <a:ea typeface="Garamond" charset="0"/>
              <a:cs typeface="Garamond" charset="0"/>
            </a:endParaRPr>
          </a:p>
          <a:p>
            <a:pPr eaLnBrk="1" hangingPunct="1"/>
            <a:r>
              <a:rPr lang="en-US" sz="2400" dirty="0" smtClean="0">
                <a:solidFill>
                  <a:srgbClr val="05FF99"/>
                </a:solidFill>
                <a:latin typeface="Garamond" charset="0"/>
                <a:ea typeface="Garamond" charset="0"/>
                <a:cs typeface="Garamond" charset="0"/>
              </a:rPr>
              <a:t>Thursday, June </a:t>
            </a:r>
            <a:r>
              <a:rPr lang="en-US" sz="2400" dirty="0" smtClean="0">
                <a:solidFill>
                  <a:srgbClr val="05FF99"/>
                </a:solidFill>
                <a:latin typeface="Garamond" charset="0"/>
                <a:ea typeface="Garamond" charset="0"/>
                <a:cs typeface="Garamond" charset="0"/>
              </a:rPr>
              <a:t>28</a:t>
            </a:r>
            <a:r>
              <a:rPr lang="en-US" sz="2400" dirty="0" smtClean="0">
                <a:solidFill>
                  <a:srgbClr val="05FF99"/>
                </a:solidFill>
                <a:latin typeface="Garamond" charset="0"/>
                <a:ea typeface="Garamond" charset="0"/>
                <a:cs typeface="Garamond" charset="0"/>
              </a:rPr>
              <a:t>, 2012</a:t>
            </a:r>
            <a:endParaRPr lang="en-US" sz="2400" dirty="0" smtClean="0">
              <a:solidFill>
                <a:srgbClr val="05FF99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8382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00FF"/>
                </a:solidFill>
                <a:latin typeface="Garamond" charset="0"/>
              </a:rPr>
              <a:t>Another Cell</a:t>
            </a:r>
            <a:endParaRPr lang="en-US" smtClean="0">
              <a:latin typeface="Garamond" charset="0"/>
            </a:endParaRPr>
          </a:p>
        </p:txBody>
      </p:sp>
      <p:pic>
        <p:nvPicPr>
          <p:cNvPr id="4403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752600"/>
            <a:ext cx="7569200" cy="375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8382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00FF"/>
                </a:solidFill>
                <a:latin typeface="Garamond" charset="0"/>
              </a:rPr>
              <a:t>Another Cell: Stimuli</a:t>
            </a:r>
            <a:endParaRPr lang="en-US" smtClean="0">
              <a:latin typeface="Garamond" charset="0"/>
            </a:endParaRPr>
          </a:p>
        </p:txBody>
      </p:sp>
      <p:pic>
        <p:nvPicPr>
          <p:cNvPr id="46083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71600"/>
            <a:ext cx="8948738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8382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00FF"/>
                </a:solidFill>
                <a:latin typeface="Garamond" charset="0"/>
              </a:rPr>
              <a:t>Common Stimuli</a:t>
            </a:r>
            <a:endParaRPr lang="en-US" smtClean="0">
              <a:latin typeface="Garamond" charset="0"/>
            </a:endParaRPr>
          </a:p>
        </p:txBody>
      </p:sp>
      <p:pic>
        <p:nvPicPr>
          <p:cNvPr id="48131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47800"/>
            <a:ext cx="9017000" cy="431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0000FF"/>
                </a:solidFill>
                <a:latin typeface="Garamond" charset="0"/>
              </a:rPr>
              <a:t>Inadequacy of Tuning Curves</a:t>
            </a:r>
            <a:endParaRPr lang="en-US" sz="4000" dirty="0" smtClean="0">
              <a:latin typeface="Garamond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28600" y="990600"/>
            <a:ext cx="8610600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FF0000"/>
                </a:solidFill>
                <a:latin typeface="Garamond" charset="0"/>
              </a:rPr>
              <a:t>• </a:t>
            </a:r>
            <a:r>
              <a:rPr lang="en-US" sz="2800" dirty="0" smtClean="0">
                <a:solidFill>
                  <a:srgbClr val="FF0000"/>
                </a:solidFill>
                <a:latin typeface="Garamond" charset="0"/>
              </a:rPr>
              <a:t>  </a:t>
            </a:r>
            <a:r>
              <a:rPr lang="en-US" sz="2800" dirty="0" smtClean="0">
                <a:latin typeface="Garamond" charset="0"/>
              </a:rPr>
              <a:t>Provides insight into neuronal function, spatial maps</a:t>
            </a:r>
            <a:endParaRPr lang="en-US" sz="2800" dirty="0" smtClean="0">
              <a:latin typeface="Garamond" charset="0"/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50000"/>
              </a:spcBef>
            </a:pPr>
            <a:endParaRPr lang="en-US" sz="1800" dirty="0" smtClean="0">
              <a:solidFill>
                <a:srgbClr val="FF0000"/>
              </a:solidFill>
              <a:latin typeface="Garamond" charset="0"/>
            </a:endParaRPr>
          </a:p>
          <a:p>
            <a:pPr>
              <a:spcBef>
                <a:spcPct val="50000"/>
              </a:spcBef>
            </a:pPr>
            <a:r>
              <a:rPr lang="en-US" sz="2800" dirty="0" smtClean="0">
                <a:solidFill>
                  <a:srgbClr val="FF0000"/>
                </a:solidFill>
                <a:latin typeface="Garamond" charset="0"/>
              </a:rPr>
              <a:t>•   </a:t>
            </a:r>
            <a:r>
              <a:rPr lang="en-US" sz="2800" dirty="0" smtClean="0">
                <a:latin typeface="Garamond" charset="0"/>
                <a:ea typeface="ＭＳ Ｐゴシック" charset="-128"/>
                <a:cs typeface="ＭＳ Ｐゴシック" charset="-128"/>
              </a:rPr>
              <a:t>What if there is a stimulus outside of the test set?</a:t>
            </a:r>
          </a:p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rgbClr val="09BF09"/>
                </a:solidFill>
                <a:latin typeface="Gill Sans" charset="0"/>
                <a:ea typeface="ＭＳ Ｐゴシック" charset="-128"/>
                <a:cs typeface="ＭＳ Ｐゴシック" charset="-128"/>
              </a:rPr>
              <a:t>     –</a:t>
            </a:r>
            <a:r>
              <a:rPr lang="en-US" sz="2200" dirty="0" smtClean="0">
                <a:latin typeface="Gill Sans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200" dirty="0" smtClean="0">
                <a:latin typeface="Garamond" charset="0"/>
              </a:rPr>
              <a:t>want a model that can predict response to an arbitrary stimulus</a:t>
            </a:r>
          </a:p>
          <a:p>
            <a:pPr>
              <a:spcBef>
                <a:spcPct val="50000"/>
              </a:spcBef>
            </a:pPr>
            <a:endParaRPr lang="en-US" sz="1000" dirty="0" smtClean="0">
              <a:latin typeface="Garamond" charset="0"/>
            </a:endParaRPr>
          </a:p>
          <a:p>
            <a:pPr>
              <a:spcBef>
                <a:spcPct val="50000"/>
              </a:spcBef>
            </a:pPr>
            <a:endParaRPr lang="en-US" sz="1000" dirty="0" smtClean="0">
              <a:latin typeface="Garamond" charset="0"/>
            </a:endParaRPr>
          </a:p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FF0000"/>
                </a:solidFill>
                <a:latin typeface="Garamond" charset="0"/>
              </a:rPr>
              <a:t>•  </a:t>
            </a:r>
            <a:r>
              <a:rPr lang="en-US" sz="2800" dirty="0" smtClean="0">
                <a:solidFill>
                  <a:srgbClr val="FF0000"/>
                </a:solidFill>
                <a:latin typeface="Garamond" charset="0"/>
              </a:rPr>
              <a:t> </a:t>
            </a:r>
            <a:r>
              <a:rPr lang="en-US" sz="2800" dirty="0" smtClean="0">
                <a:latin typeface="Garamond" charset="0"/>
                <a:ea typeface="ＭＳ Ｐゴシック" charset="-128"/>
                <a:cs typeface="ＭＳ Ｐゴシック" charset="-128"/>
              </a:rPr>
              <a:t>What about the dynamics of the response?</a:t>
            </a:r>
          </a:p>
          <a:p>
            <a:pPr>
              <a:spcBef>
                <a:spcPct val="50000"/>
              </a:spcBef>
            </a:pPr>
            <a:endParaRPr lang="en-US" sz="1000" dirty="0" smtClean="0">
              <a:latin typeface="Garamond" charset="0"/>
            </a:endParaRPr>
          </a:p>
          <a:p>
            <a:pPr>
              <a:spcBef>
                <a:spcPct val="50000"/>
              </a:spcBef>
            </a:pPr>
            <a:endParaRPr lang="en-US" sz="1000" dirty="0" smtClean="0">
              <a:latin typeface="Garamond" charset="0"/>
            </a:endParaRPr>
          </a:p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FF0000"/>
                </a:solidFill>
                <a:latin typeface="Garamond" charset="0"/>
              </a:rPr>
              <a:t>•  </a:t>
            </a:r>
            <a:r>
              <a:rPr lang="en-US" sz="2800" dirty="0" smtClean="0">
                <a:solidFill>
                  <a:srgbClr val="FF0000"/>
                </a:solidFill>
                <a:latin typeface="Garamond" charset="0"/>
              </a:rPr>
              <a:t> </a:t>
            </a:r>
            <a:r>
              <a:rPr lang="en-US" sz="2800" dirty="0" smtClean="0">
                <a:latin typeface="Garamond" charset="0"/>
                <a:ea typeface="ＭＳ Ｐゴシック" charset="-128"/>
                <a:cs typeface="ＭＳ Ｐゴシック" charset="-128"/>
              </a:rPr>
              <a:t>What about spike times?</a:t>
            </a:r>
          </a:p>
          <a:p>
            <a:pPr>
              <a:spcBef>
                <a:spcPct val="50000"/>
              </a:spcBef>
            </a:pPr>
            <a:endParaRPr lang="en-US" sz="2800" dirty="0" smtClean="0">
              <a:latin typeface="Garamond" charset="0"/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50000"/>
              </a:spcBef>
            </a:pPr>
            <a:r>
              <a:rPr lang="en-US" sz="2800" dirty="0" smtClean="0">
                <a:solidFill>
                  <a:srgbClr val="FF0000"/>
                </a:solidFill>
                <a:latin typeface="Garamond" charset="0"/>
              </a:rPr>
              <a:t>•   </a:t>
            </a:r>
            <a:r>
              <a:rPr lang="en-US" sz="2800" dirty="0" smtClean="0">
                <a:latin typeface="Garamond" charset="0"/>
                <a:ea typeface="ＭＳ Ｐゴシック" charset="-128"/>
                <a:cs typeface="ＭＳ Ｐゴシック" charset="-128"/>
              </a:rPr>
              <a:t>What about a </a:t>
            </a:r>
            <a:r>
              <a:rPr lang="en-US" sz="2800" i="1" dirty="0" smtClean="0">
                <a:latin typeface="Garamond" charset="0"/>
                <a:ea typeface="ＭＳ Ｐゴシック" charset="-128"/>
                <a:cs typeface="ＭＳ Ｐゴシック" charset="-128"/>
              </a:rPr>
              <a:t>stimulus </a:t>
            </a:r>
            <a:r>
              <a:rPr lang="en-US" sz="2800" dirty="0" smtClean="0">
                <a:latin typeface="Garamond" charset="0"/>
                <a:ea typeface="ＭＳ Ｐゴシック" charset="-128"/>
                <a:cs typeface="ＭＳ Ｐゴシック" charset="-128"/>
              </a:rPr>
              <a:t>with dynamics?</a:t>
            </a:r>
            <a:endParaRPr lang="en-US" sz="2800" dirty="0" smtClean="0">
              <a:latin typeface="Garamond" charset="0"/>
            </a:endParaRPr>
          </a:p>
          <a:p>
            <a:pPr>
              <a:spcBef>
                <a:spcPct val="50000"/>
              </a:spcBef>
            </a:pPr>
            <a:endParaRPr lang="en-US" sz="1800" dirty="0">
              <a:latin typeface="Garamond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305800" cy="838200"/>
          </a:xfrm>
        </p:spPr>
        <p:txBody>
          <a:bodyPr/>
          <a:lstStyle/>
          <a:p>
            <a:r>
              <a:rPr lang="en-US" sz="4000" dirty="0" smtClean="0">
                <a:solidFill>
                  <a:srgbClr val="0000FF"/>
                </a:solidFill>
                <a:latin typeface="Garamond" charset="0"/>
              </a:rPr>
              <a:t>OUTLINE</a:t>
            </a:r>
            <a:endParaRPr lang="en-US" dirty="0" smtClean="0">
              <a:latin typeface="Garamond" charset="0"/>
            </a:endParaRPr>
          </a:p>
        </p:txBody>
      </p:sp>
      <p:sp>
        <p:nvSpPr>
          <p:cNvPr id="676867" name="Text Box 3"/>
          <p:cNvSpPr txBox="1">
            <a:spLocks noChangeArrowheads="1"/>
          </p:cNvSpPr>
          <p:nvPr/>
        </p:nvSpPr>
        <p:spPr bwMode="auto">
          <a:xfrm>
            <a:off x="381000" y="1219200"/>
            <a:ext cx="8382000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 smtClean="0">
                <a:solidFill>
                  <a:schemeClr val="bg2"/>
                </a:solidFill>
                <a:latin typeface="Garamond" charset="0"/>
              </a:rPr>
              <a:t>• Tuning Curves</a:t>
            </a:r>
          </a:p>
          <a:p>
            <a:pPr>
              <a:spcBef>
                <a:spcPct val="50000"/>
              </a:spcBef>
            </a:pPr>
            <a:endParaRPr lang="en-US" dirty="0" smtClean="0">
              <a:latin typeface="Garamond" charset="0"/>
            </a:endParaRP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Garamond" charset="0"/>
              </a:rPr>
              <a:t>• The Linear-Nonlinear (LN) Model</a:t>
            </a:r>
          </a:p>
          <a:p>
            <a:pPr>
              <a:spcBef>
                <a:spcPct val="50000"/>
              </a:spcBef>
            </a:pPr>
            <a:endParaRPr lang="en-US" dirty="0" smtClean="0">
              <a:latin typeface="Garamond" charset="0"/>
            </a:endParaRPr>
          </a:p>
          <a:p>
            <a:pPr>
              <a:spcBef>
                <a:spcPct val="50000"/>
              </a:spcBef>
            </a:pPr>
            <a:r>
              <a:rPr lang="en-US" sz="3600" dirty="0" smtClean="0">
                <a:solidFill>
                  <a:schemeClr val="bg2"/>
                </a:solidFill>
                <a:latin typeface="Garamond" charset="0"/>
              </a:rPr>
              <a:t>• The Spike-Triggered Covariance Model</a:t>
            </a:r>
          </a:p>
          <a:p>
            <a:pPr>
              <a:spcBef>
                <a:spcPct val="50000"/>
              </a:spcBef>
            </a:pPr>
            <a:endParaRPr lang="en-US" dirty="0">
              <a:solidFill>
                <a:schemeClr val="bg2"/>
              </a:solidFill>
              <a:latin typeface="Garamond" charset="0"/>
            </a:endParaRPr>
          </a:p>
          <a:p>
            <a:pPr>
              <a:spcBef>
                <a:spcPct val="50000"/>
              </a:spcBef>
            </a:pPr>
            <a:r>
              <a:rPr lang="en-US" sz="3600" dirty="0">
                <a:solidFill>
                  <a:schemeClr val="bg2"/>
                </a:solidFill>
                <a:latin typeface="Garamond" charset="0"/>
              </a:rPr>
              <a:t>• </a:t>
            </a:r>
            <a:r>
              <a:rPr lang="en-US" sz="3600" dirty="0" smtClean="0">
                <a:solidFill>
                  <a:schemeClr val="bg2"/>
                </a:solidFill>
                <a:latin typeface="Garamond" charset="0"/>
              </a:rPr>
              <a:t>Models with a Refractory Spiking Process</a:t>
            </a:r>
            <a:r>
              <a:rPr lang="en-US" sz="3600" dirty="0" smtClean="0">
                <a:solidFill>
                  <a:schemeClr val="bg2"/>
                </a:solidFill>
                <a:latin typeface="Garamond" charset="0"/>
              </a:rPr>
              <a:t> </a:t>
            </a:r>
            <a:endParaRPr lang="en-US" sz="3600" dirty="0">
              <a:solidFill>
                <a:schemeClr val="bg2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667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00FF"/>
                </a:solidFill>
                <a:latin typeface="Garamond" charset="0"/>
              </a:rPr>
              <a:t> LNP Model of Neural </a:t>
            </a:r>
            <a:r>
              <a:rPr lang="en-US" dirty="0" smtClean="0">
                <a:solidFill>
                  <a:srgbClr val="0000FF"/>
                </a:solidFill>
                <a:latin typeface="Garamond" charset="0"/>
              </a:rPr>
              <a:t>Function</a:t>
            </a:r>
            <a:endParaRPr lang="en-US" dirty="0" smtClean="0">
              <a:latin typeface="Garamond" charset="0"/>
            </a:endParaRPr>
          </a:p>
        </p:txBody>
      </p:sp>
      <p:pic>
        <p:nvPicPr>
          <p:cNvPr id="56323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313" y="1371600"/>
            <a:ext cx="9056687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3352800"/>
            <a:ext cx="723900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228600" y="4419600"/>
            <a:ext cx="86106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FF0000"/>
                </a:solidFill>
                <a:latin typeface="Garamond" charset="0"/>
              </a:rPr>
              <a:t>• </a:t>
            </a:r>
            <a:r>
              <a:rPr lang="en-US" sz="2800" dirty="0" smtClean="0">
                <a:solidFill>
                  <a:srgbClr val="FF0000"/>
                </a:solidFill>
                <a:latin typeface="Garamond" charset="0"/>
              </a:rPr>
              <a:t>  </a:t>
            </a:r>
            <a:r>
              <a:rPr lang="en-US" sz="2800" dirty="0" smtClean="0">
                <a:latin typeface="Garamond" charset="0"/>
              </a:rPr>
              <a:t>Allows time-varying stimulus</a:t>
            </a:r>
            <a:endParaRPr lang="en-US" sz="1800" dirty="0" smtClean="0">
              <a:solidFill>
                <a:srgbClr val="FF0000"/>
              </a:solidFill>
              <a:latin typeface="Garamond" charset="0"/>
            </a:endParaRPr>
          </a:p>
          <a:p>
            <a:pPr>
              <a:spcBef>
                <a:spcPct val="50000"/>
              </a:spcBef>
            </a:pPr>
            <a:r>
              <a:rPr lang="en-US" sz="2800" dirty="0" smtClean="0">
                <a:solidFill>
                  <a:srgbClr val="FF0000"/>
                </a:solidFill>
                <a:latin typeface="Garamond" charset="0"/>
              </a:rPr>
              <a:t>•   </a:t>
            </a:r>
            <a:r>
              <a:rPr lang="en-US" sz="2800" dirty="0" smtClean="0">
                <a:latin typeface="Garamond" charset="0"/>
                <a:ea typeface="ＭＳ Ｐゴシック" charset="-128"/>
                <a:cs typeface="ＭＳ Ｐゴシック" charset="-128"/>
              </a:rPr>
              <a:t>Predicts time-varying firing rate</a:t>
            </a:r>
          </a:p>
          <a:p>
            <a:pPr>
              <a:spcBef>
                <a:spcPct val="50000"/>
              </a:spcBef>
            </a:pPr>
            <a:r>
              <a:rPr lang="en-US" sz="2800" dirty="0" smtClean="0">
                <a:solidFill>
                  <a:srgbClr val="FF0000"/>
                </a:solidFill>
                <a:latin typeface="Garamond" charset="0"/>
                <a:ea typeface="ＭＳ Ｐゴシック" charset="-128"/>
                <a:cs typeface="ＭＳ Ｐゴシック" charset="-128"/>
              </a:rPr>
              <a:t>•</a:t>
            </a:r>
            <a:r>
              <a:rPr lang="en-US" sz="2800" dirty="0" smtClean="0">
                <a:latin typeface="Garamond" charset="0"/>
                <a:ea typeface="ＭＳ Ｐゴシック" charset="-128"/>
                <a:cs typeface="ＭＳ Ｐゴシック" charset="-128"/>
              </a:rPr>
              <a:t>   Converts time-varying firing rate into a spike train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048500" y="-2159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6858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00FF"/>
                </a:solidFill>
                <a:latin typeface="Garamond" charset="0"/>
              </a:rPr>
              <a:t>Linear Response: Example</a:t>
            </a:r>
            <a:endParaRPr lang="en-US" smtClean="0">
              <a:latin typeface="Garamond" charset="0"/>
            </a:endParaRPr>
          </a:p>
        </p:txBody>
      </p:sp>
      <p:pic>
        <p:nvPicPr>
          <p:cNvPr id="22532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1800" y="1219200"/>
            <a:ext cx="8636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3200" y="3505200"/>
            <a:ext cx="4318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0838" name="Object 2"/>
          <p:cNvGraphicFramePr>
            <a:graphicFrameLocks noChangeAspect="1"/>
          </p:cNvGraphicFramePr>
          <p:nvPr/>
        </p:nvGraphicFramePr>
        <p:xfrm>
          <a:off x="5410200" y="4267200"/>
          <a:ext cx="29972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2" name="Equation" r:id="rId6" imgW="2997200" imgH="495300" progId="Equation.DSMT4">
                  <p:embed/>
                </p:oleObj>
              </mc:Choice>
              <mc:Fallback>
                <p:oleObj name="Equation" r:id="rId6" imgW="2997200" imgH="4953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267200"/>
                        <a:ext cx="29972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6858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00FF"/>
                </a:solidFill>
                <a:latin typeface="Garamond" charset="0"/>
              </a:rPr>
              <a:t>Linear Response: Example </a:t>
            </a:r>
            <a:r>
              <a:rPr lang="en-US" i="1" smtClean="0">
                <a:solidFill>
                  <a:srgbClr val="0000FF"/>
                </a:solidFill>
                <a:latin typeface="Garamond" charset="0"/>
              </a:rPr>
              <a:t>cont.</a:t>
            </a:r>
            <a:endParaRPr lang="en-US" i="1" smtClean="0">
              <a:latin typeface="Garamond" charset="0"/>
            </a:endParaRPr>
          </a:p>
        </p:txBody>
      </p:sp>
      <p:pic>
        <p:nvPicPr>
          <p:cNvPr id="24580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3200" y="1219200"/>
            <a:ext cx="8864600" cy="435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2883" name="Object 2"/>
          <p:cNvGraphicFramePr>
            <a:graphicFrameLocks noChangeAspect="1"/>
          </p:cNvGraphicFramePr>
          <p:nvPr/>
        </p:nvGraphicFramePr>
        <p:xfrm>
          <a:off x="838200" y="5867400"/>
          <a:ext cx="49911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0" name="Equation" r:id="rId5" imgW="4991100" imgH="495300" progId="Equation.DSMT4">
                  <p:embed/>
                </p:oleObj>
              </mc:Choice>
              <mc:Fallback>
                <p:oleObj name="Equation" r:id="rId5" imgW="4991100" imgH="4953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867400"/>
                        <a:ext cx="49911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6858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00FF"/>
                </a:solidFill>
                <a:latin typeface="Garamond" charset="0"/>
              </a:rPr>
              <a:t>Linear Response: Example </a:t>
            </a:r>
            <a:r>
              <a:rPr lang="en-US" i="1" smtClean="0">
                <a:solidFill>
                  <a:srgbClr val="0000FF"/>
                </a:solidFill>
                <a:latin typeface="Garamond" charset="0"/>
              </a:rPr>
              <a:t>cont.</a:t>
            </a:r>
            <a:endParaRPr lang="en-US" i="1" smtClean="0">
              <a:latin typeface="Garamond" charset="0"/>
            </a:endParaRPr>
          </a:p>
        </p:txBody>
      </p:sp>
      <p:pic>
        <p:nvPicPr>
          <p:cNvPr id="26628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1400" y="2133600"/>
            <a:ext cx="7188200" cy="454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4931" name="Object 2"/>
          <p:cNvGraphicFramePr>
            <a:graphicFrameLocks noChangeAspect="1"/>
          </p:cNvGraphicFramePr>
          <p:nvPr/>
        </p:nvGraphicFramePr>
        <p:xfrm>
          <a:off x="1219200" y="1143000"/>
          <a:ext cx="67945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8" name="Equation" r:id="rId5" imgW="6794500" imgH="660400" progId="Equation.DSMT4">
                  <p:embed/>
                </p:oleObj>
              </mc:Choice>
              <mc:Fallback>
                <p:oleObj name="Equation" r:id="rId5" imgW="6794500" imgH="6604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143000"/>
                        <a:ext cx="679450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685800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0000FF"/>
                </a:solidFill>
                <a:latin typeface="Garamond" charset="0"/>
              </a:rPr>
              <a:t>LN Model: Applying the Nonlinear Function</a:t>
            </a:r>
            <a:endParaRPr lang="en-US" sz="4000" i="1" dirty="0" smtClean="0">
              <a:latin typeface="Garamond" charset="0"/>
            </a:endParaRPr>
          </a:p>
        </p:txBody>
      </p:sp>
      <p:graphicFrame>
        <p:nvGraphicFramePr>
          <p:cNvPr id="124931" name="Object 2"/>
          <p:cNvGraphicFramePr>
            <a:graphicFrameLocks noChangeAspect="1"/>
          </p:cNvGraphicFramePr>
          <p:nvPr/>
        </p:nvGraphicFramePr>
        <p:xfrm>
          <a:off x="1384300" y="1143000"/>
          <a:ext cx="44831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82" name="Equation" r:id="rId4" imgW="4483100" imgH="546100" progId="Equation.DSMT4">
                  <p:embed/>
                </p:oleObj>
              </mc:Choice>
              <mc:Fallback>
                <p:oleObj name="Equation" r:id="rId4" imgW="4483100" imgH="5461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4300" y="1143000"/>
                        <a:ext cx="44831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1765300"/>
            <a:ext cx="7099300" cy="5016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00FF"/>
                </a:solidFill>
                <a:latin typeface="Garamond" charset="0"/>
              </a:rPr>
              <a:t>Mechanistic Models of Neural Networks</a:t>
            </a:r>
            <a:endParaRPr lang="en-US" dirty="0">
              <a:latin typeface="Gill Sans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0962" name="Picture 5" descr="Kandel-pg6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1371599" cy="2431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Box 8"/>
          <p:cNvSpPr txBox="1">
            <a:spLocks noChangeArrowheads="1"/>
          </p:cNvSpPr>
          <p:nvPr/>
        </p:nvSpPr>
        <p:spPr bwMode="auto">
          <a:xfrm>
            <a:off x="2362200" y="2667000"/>
            <a:ext cx="60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00AA"/>
                </a:solidFill>
                <a:latin typeface="Wingdings" charset="0"/>
                <a:cs typeface="Wingdings" charset="0"/>
              </a:rPr>
              <a:t></a:t>
            </a:r>
            <a:endParaRPr lang="en-US" dirty="0">
              <a:solidFill>
                <a:srgbClr val="FF00AA"/>
              </a:solidFill>
              <a:cs typeface="Wingdings" charset="0"/>
            </a:endParaRPr>
          </a:p>
        </p:txBody>
      </p:sp>
      <p:pic>
        <p:nvPicPr>
          <p:cNvPr id="40964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1" t="10583" r="19177" b="10583"/>
          <a:stretch>
            <a:fillRect/>
          </a:stretch>
        </p:blipFill>
        <p:spPr bwMode="auto">
          <a:xfrm>
            <a:off x="304800" y="4038600"/>
            <a:ext cx="4402667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28600" y="990600"/>
            <a:ext cx="8915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>
                <a:latin typeface="Garamond" charset="0"/>
              </a:rPr>
              <a:t>• Equivalent </a:t>
            </a:r>
            <a:r>
              <a:rPr lang="en-US" dirty="0">
                <a:latin typeface="Garamond" charset="0"/>
              </a:rPr>
              <a:t>circuit model	 </a:t>
            </a:r>
            <a:r>
              <a:rPr lang="en-US" dirty="0" smtClean="0">
                <a:latin typeface="Garamond" charset="0"/>
              </a:rPr>
              <a:t>      • </a:t>
            </a:r>
            <a:r>
              <a:rPr lang="en-US" dirty="0">
                <a:latin typeface="Garamond" charset="0"/>
              </a:rPr>
              <a:t>Synaptic transmission and plasticity</a:t>
            </a:r>
          </a:p>
          <a:p>
            <a:pPr>
              <a:spcBef>
                <a:spcPct val="50000"/>
              </a:spcBef>
            </a:pPr>
            <a:endParaRPr lang="en-US" dirty="0" smtClean="0">
              <a:latin typeface="Garamond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96" t="33905"/>
          <a:stretch/>
        </p:blipFill>
        <p:spPr bwMode="auto">
          <a:xfrm>
            <a:off x="5791200" y="1981200"/>
            <a:ext cx="3022600" cy="440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5997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685800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0000FF"/>
                </a:solidFill>
                <a:latin typeface="Garamond" charset="0"/>
              </a:rPr>
              <a:t>Key Property of the LN Model</a:t>
            </a:r>
            <a:endParaRPr lang="en-US" sz="4000" i="1" dirty="0" smtClean="0">
              <a:latin typeface="Garamond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28600" y="1219200"/>
            <a:ext cx="8915400" cy="4862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FF0000"/>
                </a:solidFill>
                <a:latin typeface="Garamond" charset="0"/>
              </a:rPr>
              <a:t>• </a:t>
            </a:r>
            <a:r>
              <a:rPr lang="en-US" sz="2800" dirty="0" smtClean="0">
                <a:solidFill>
                  <a:srgbClr val="FF0000"/>
                </a:solidFill>
                <a:latin typeface="Garamond" charset="0"/>
              </a:rPr>
              <a:t>  </a:t>
            </a:r>
            <a:r>
              <a:rPr lang="en-US" sz="2800" dirty="0" smtClean="0">
                <a:latin typeface="Garamond" charset="0"/>
              </a:rPr>
              <a:t>If the stimulus is white noise…</a:t>
            </a:r>
            <a:endParaRPr lang="en-US" sz="1800" dirty="0" smtClean="0">
              <a:solidFill>
                <a:srgbClr val="FF0000"/>
              </a:solidFill>
              <a:latin typeface="Garamond" charset="0"/>
            </a:endParaRPr>
          </a:p>
          <a:p>
            <a:pPr>
              <a:spcBef>
                <a:spcPct val="50000"/>
              </a:spcBef>
            </a:pPr>
            <a:r>
              <a:rPr lang="en-US" sz="2800" dirty="0" smtClean="0">
                <a:solidFill>
                  <a:srgbClr val="FF0000"/>
                </a:solidFill>
                <a:latin typeface="Garamond" charset="0"/>
              </a:rPr>
              <a:t>    </a:t>
            </a:r>
            <a:r>
              <a:rPr lang="en-US" sz="2800" dirty="0" smtClean="0">
                <a:latin typeface="Garamond" charset="0"/>
                <a:ea typeface="ＭＳ Ｐゴシック" charset="-128"/>
                <a:cs typeface="ＭＳ Ｐゴシック" charset="-128"/>
              </a:rPr>
              <a:t>then the linear filter is the spike-triggered stimulus average:</a:t>
            </a:r>
          </a:p>
          <a:p>
            <a:pPr>
              <a:spcBef>
                <a:spcPct val="50000"/>
              </a:spcBef>
            </a:pPr>
            <a:endParaRPr lang="en-US" sz="2800" dirty="0" smtClean="0">
              <a:latin typeface="Garamond" charset="0"/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50000"/>
              </a:spcBef>
            </a:pPr>
            <a:endParaRPr lang="en-US" sz="2800" dirty="0" smtClean="0">
              <a:latin typeface="Garamond" charset="0"/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50000"/>
              </a:spcBef>
            </a:pPr>
            <a:endParaRPr lang="en-US" sz="2800" dirty="0" smtClean="0">
              <a:latin typeface="Garamond" charset="0"/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50000"/>
              </a:spcBef>
            </a:pPr>
            <a:r>
              <a:rPr lang="en-US" sz="2800" dirty="0" smtClean="0">
                <a:solidFill>
                  <a:srgbClr val="FF0000"/>
                </a:solidFill>
                <a:latin typeface="Garamond" charset="0"/>
                <a:ea typeface="ＭＳ Ｐゴシック" charset="-128"/>
                <a:cs typeface="ＭＳ Ｐゴシック" charset="-128"/>
              </a:rPr>
              <a:t>•</a:t>
            </a:r>
            <a:r>
              <a:rPr lang="en-US" sz="2800" dirty="0" smtClean="0">
                <a:latin typeface="Garamond" charset="0"/>
                <a:ea typeface="ＭＳ Ｐゴシック" charset="-128"/>
                <a:cs typeface="ＭＳ Ｐゴシック" charset="-128"/>
              </a:rPr>
              <a:t>   Arises from symmetry in the stimulus ensemble </a:t>
            </a:r>
            <a:r>
              <a:rPr lang="en-US" sz="2000" dirty="0" smtClean="0">
                <a:latin typeface="Garamond" charset="0"/>
                <a:ea typeface="ＭＳ Ｐゴシック" charset="-128"/>
                <a:cs typeface="ＭＳ Ｐゴシック" charset="-128"/>
              </a:rPr>
              <a:t>(</a:t>
            </a:r>
            <a:r>
              <a:rPr lang="en-US" sz="2000" dirty="0" err="1" smtClean="0">
                <a:latin typeface="Garamond" charset="0"/>
                <a:ea typeface="ＭＳ Ｐゴシック" charset="-128"/>
                <a:cs typeface="ＭＳ Ｐゴシック" charset="-128"/>
              </a:rPr>
              <a:t>Chichilnisky</a:t>
            </a:r>
            <a:r>
              <a:rPr lang="en-US" sz="2000" dirty="0" smtClean="0">
                <a:latin typeface="Garamond" charset="0"/>
                <a:ea typeface="ＭＳ Ｐゴシック" charset="-128"/>
                <a:cs typeface="ＭＳ Ｐゴシック" charset="-128"/>
              </a:rPr>
              <a:t>)</a:t>
            </a:r>
          </a:p>
          <a:p>
            <a:pPr>
              <a:spcBef>
                <a:spcPct val="50000"/>
              </a:spcBef>
            </a:pPr>
            <a:endParaRPr lang="en-US" sz="2000" dirty="0" smtClean="0">
              <a:latin typeface="Garamond" charset="0"/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50000"/>
              </a:spcBef>
            </a:pPr>
            <a:r>
              <a:rPr lang="en-US" sz="2800" dirty="0" smtClean="0">
                <a:solidFill>
                  <a:srgbClr val="FF0000"/>
                </a:solidFill>
                <a:latin typeface="Garamond" charset="0"/>
                <a:ea typeface="ＭＳ Ｐゴシック" charset="-128"/>
                <a:cs typeface="ＭＳ Ｐゴシック" charset="-128"/>
              </a:rPr>
              <a:t>•</a:t>
            </a:r>
            <a:r>
              <a:rPr lang="en-US" sz="2800" dirty="0" smtClean="0">
                <a:latin typeface="Garamond" charset="0"/>
                <a:ea typeface="ＭＳ Ｐゴシック" charset="-128"/>
                <a:cs typeface="ＭＳ Ｐゴシック" charset="-128"/>
              </a:rPr>
              <a:t>   Implies that you measure all these parameters from data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600200" y="2819400"/>
          <a:ext cx="44577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31" name="Equation" r:id="rId4" imgW="4457700" imgH="927100" progId="Equation.DSMT4">
                  <p:embed/>
                </p:oleObj>
              </mc:Choice>
              <mc:Fallback>
                <p:oleObj name="Equation" r:id="rId4" imgW="4457700" imgH="9271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819400"/>
                        <a:ext cx="44577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pPr eaLnBrk="1" hangingPunct="1"/>
            <a:r>
              <a:rPr lang="en-US" sz="4000" dirty="0">
                <a:solidFill>
                  <a:srgbClr val="0000FF"/>
                </a:solidFill>
                <a:latin typeface="Garamond"/>
              </a:rPr>
              <a:t>Measuring the Receptive Field</a:t>
            </a:r>
            <a:endParaRPr lang="en-US" dirty="0">
              <a:latin typeface="Garamond"/>
            </a:endParaRPr>
          </a:p>
        </p:txBody>
      </p:sp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6"/>
          <a:srcRect t="21658" r="33177"/>
          <a:stretch>
            <a:fillRect/>
          </a:stretch>
        </p:blipFill>
        <p:spPr bwMode="auto">
          <a:xfrm>
            <a:off x="214313" y="1600200"/>
            <a:ext cx="5653087" cy="414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5257800" y="4724400"/>
            <a:ext cx="914400" cy="1004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762000" y="1219200"/>
            <a:ext cx="708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Garamond"/>
              </a:rPr>
              <a:t>• </a:t>
            </a:r>
            <a:r>
              <a:rPr lang="en-US">
                <a:solidFill>
                  <a:schemeClr val="accent2"/>
                </a:solidFill>
                <a:latin typeface="Garamond"/>
              </a:rPr>
              <a:t>  </a:t>
            </a:r>
            <a:r>
              <a:rPr lang="en-US">
                <a:latin typeface="Garamond"/>
              </a:rPr>
              <a:t>Reverse correlation to a flickering checkerboard</a:t>
            </a:r>
          </a:p>
        </p:txBody>
      </p:sp>
      <p:pic>
        <p:nvPicPr>
          <p:cNvPr id="77830" name="Picture 6" descr="/Users/BerryII/Talks:Travel/Movies/Flicker_BW_20x20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5943600" y="2057400"/>
            <a:ext cx="3073400" cy="307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4931" name="Object 2"/>
          <p:cNvGraphicFramePr>
            <a:graphicFrameLocks noChangeAspect="1"/>
          </p:cNvGraphicFramePr>
          <p:nvPr/>
        </p:nvGraphicFramePr>
        <p:xfrm>
          <a:off x="4686300" y="5791200"/>
          <a:ext cx="44577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26" name="Equation" r:id="rId8" imgW="4457700" imgH="927100" progId="Equation.DSMT4">
                  <p:embed/>
                </p:oleObj>
              </mc:Choice>
              <mc:Fallback>
                <p:oleObj name="Equation" r:id="rId8" imgW="4457700" imgH="9271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6300" y="5791200"/>
                        <a:ext cx="44577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778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783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78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78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30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pPr eaLnBrk="1" hangingPunct="1"/>
            <a:r>
              <a:rPr lang="en-US" sz="4000" dirty="0">
                <a:solidFill>
                  <a:srgbClr val="0000FF"/>
                </a:solidFill>
                <a:latin typeface="Garamond"/>
              </a:rPr>
              <a:t>The Receptive Field</a:t>
            </a:r>
            <a:endParaRPr lang="en-US" dirty="0">
              <a:latin typeface="Garamond"/>
            </a:endParaRPr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943225"/>
            <a:ext cx="32766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381000" y="1295400"/>
            <a:ext cx="838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  <a:latin typeface="Garamond"/>
                <a:ea typeface="Times New Roman" charset="0"/>
                <a:cs typeface="Times New Roman" charset="0"/>
              </a:rPr>
              <a:t>•</a:t>
            </a:r>
            <a:r>
              <a:rPr lang="en-US" dirty="0">
                <a:solidFill>
                  <a:schemeClr val="accent2"/>
                </a:solidFill>
                <a:latin typeface="Garamond"/>
                <a:ea typeface="Times New Roman" charset="0"/>
                <a:cs typeface="Times New Roman" charset="0"/>
              </a:rPr>
              <a:t>  </a:t>
            </a:r>
            <a:r>
              <a:rPr lang="en-US" dirty="0" smtClean="0">
                <a:solidFill>
                  <a:schemeClr val="accent2"/>
                </a:solidFill>
                <a:latin typeface="Garamond"/>
                <a:ea typeface="Times New Roman" charset="0"/>
                <a:cs typeface="Times New Roman" charset="0"/>
              </a:rPr>
              <a:t> </a:t>
            </a:r>
            <a:r>
              <a:rPr lang="en-US" sz="2800" dirty="0" smtClean="0">
                <a:latin typeface="Garamond"/>
                <a:ea typeface="Times New Roman" charset="0"/>
                <a:cs typeface="Times New Roman" charset="0"/>
              </a:rPr>
              <a:t>Example from a retinal ganglion </a:t>
            </a:r>
            <a:r>
              <a:rPr lang="en-US" sz="2800" dirty="0">
                <a:latin typeface="Garamond"/>
                <a:ea typeface="Times New Roman" charset="0"/>
                <a:cs typeface="Times New Roman" charset="0"/>
              </a:rPr>
              <a:t>cell</a:t>
            </a:r>
            <a:endParaRPr lang="en-US" dirty="0">
              <a:latin typeface="Garamond"/>
              <a:ea typeface="Times New Roman" charset="0"/>
              <a:cs typeface="Times New Roman" charset="0"/>
            </a:endParaRPr>
          </a:p>
        </p:txBody>
      </p:sp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914400" y="2209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i="1">
                <a:solidFill>
                  <a:srgbClr val="06FF81"/>
                </a:solidFill>
                <a:latin typeface="Garamond"/>
                <a:ea typeface="Times New Roman" charset="0"/>
                <a:cs typeface="Times New Roman" charset="0"/>
              </a:rPr>
              <a:t>Spatial Profile</a:t>
            </a:r>
            <a:endParaRPr lang="en-US">
              <a:solidFill>
                <a:srgbClr val="06FF81"/>
              </a:solidFill>
              <a:latin typeface="Garamond"/>
              <a:ea typeface="Times New Roman" charset="0"/>
              <a:cs typeface="Times New Roman" charset="0"/>
            </a:endParaRPr>
          </a:p>
        </p:txBody>
      </p:sp>
      <p:sp>
        <p:nvSpPr>
          <p:cNvPr id="79878" name="Text Box 6"/>
          <p:cNvSpPr txBox="1">
            <a:spLocks noChangeArrowheads="1"/>
          </p:cNvSpPr>
          <p:nvPr/>
        </p:nvSpPr>
        <p:spPr bwMode="auto">
          <a:xfrm>
            <a:off x="4953000" y="2208213"/>
            <a:ext cx="2438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i="1">
                <a:solidFill>
                  <a:srgbClr val="06FF81"/>
                </a:solidFill>
                <a:latin typeface="Garamond"/>
                <a:ea typeface="Times New Roman" charset="0"/>
                <a:cs typeface="Times New Roman" charset="0"/>
              </a:rPr>
              <a:t>Temporal Profile</a:t>
            </a:r>
            <a:endParaRPr lang="en-US">
              <a:solidFill>
                <a:srgbClr val="06FF81"/>
              </a:solidFill>
              <a:latin typeface="Garamond"/>
              <a:ea typeface="Times New Roman" charset="0"/>
              <a:cs typeface="Times New Roman" charset="0"/>
            </a:endParaRPr>
          </a:p>
        </p:txBody>
      </p:sp>
      <p:pic>
        <p:nvPicPr>
          <p:cNvPr id="79879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22700" y="2959100"/>
            <a:ext cx="42545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685800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0000FF"/>
                </a:solidFill>
                <a:latin typeface="Garamond" charset="0"/>
              </a:rPr>
              <a:t>Finding the Nonlinear Function</a:t>
            </a:r>
            <a:endParaRPr lang="en-US" sz="4000" i="1" dirty="0" smtClean="0">
              <a:latin typeface="Garamond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28600" y="990600"/>
            <a:ext cx="8915400" cy="3877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  <a:latin typeface="Garamond" charset="0"/>
              </a:rPr>
              <a:t>• </a:t>
            </a:r>
            <a:r>
              <a:rPr lang="en-US" dirty="0" smtClean="0">
                <a:solidFill>
                  <a:srgbClr val="FF0000"/>
                </a:solidFill>
                <a:latin typeface="Garamond" charset="0"/>
              </a:rPr>
              <a:t>  </a:t>
            </a:r>
            <a:r>
              <a:rPr lang="en-US" dirty="0" smtClean="0">
                <a:latin typeface="Garamond" charset="0"/>
              </a:rPr>
              <a:t>Convolve the linear filter with the stimulus:</a:t>
            </a:r>
            <a:endParaRPr lang="en-US" dirty="0" smtClean="0">
              <a:solidFill>
                <a:srgbClr val="FF0000"/>
              </a:solidFill>
              <a:latin typeface="Garamond" charset="0"/>
            </a:endParaRPr>
          </a:p>
          <a:p>
            <a:pPr>
              <a:spcBef>
                <a:spcPct val="50000"/>
              </a:spcBef>
            </a:pPr>
            <a:endParaRPr lang="en-US" sz="2800" dirty="0" smtClean="0">
              <a:latin typeface="Garamond" charset="0"/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50000"/>
              </a:spcBef>
            </a:pPr>
            <a:endParaRPr lang="en-US" dirty="0" smtClean="0">
              <a:latin typeface="Garamond" charset="0"/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50000"/>
              </a:spcBef>
            </a:pPr>
            <a:r>
              <a:rPr lang="en-US" dirty="0" smtClean="0">
                <a:solidFill>
                  <a:srgbClr val="FF0000"/>
                </a:solidFill>
                <a:latin typeface="Garamond" charset="0"/>
                <a:ea typeface="ＭＳ Ｐゴシック" charset="-128"/>
                <a:cs typeface="ＭＳ Ｐゴシック" charset="-128"/>
              </a:rPr>
              <a:t>•</a:t>
            </a:r>
            <a:r>
              <a:rPr lang="en-US" dirty="0" smtClean="0">
                <a:latin typeface="Garamond" charset="0"/>
                <a:ea typeface="ＭＳ Ｐゴシック" charset="-128"/>
                <a:cs typeface="ＭＳ Ｐゴシック" charset="-128"/>
              </a:rPr>
              <a:t>   Find the distribution of effective stimulus values at spike times:</a:t>
            </a:r>
          </a:p>
          <a:p>
            <a:pPr>
              <a:spcBef>
                <a:spcPct val="50000"/>
              </a:spcBef>
            </a:pPr>
            <a:endParaRPr lang="en-US" dirty="0" smtClean="0">
              <a:latin typeface="Garamond" charset="0"/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Garamond" charset="0"/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50000"/>
              </a:spcBef>
            </a:pPr>
            <a:r>
              <a:rPr lang="en-US" dirty="0" smtClean="0">
                <a:solidFill>
                  <a:srgbClr val="FF0000"/>
                </a:solidFill>
                <a:latin typeface="Garamond" charset="0"/>
                <a:ea typeface="ＭＳ Ｐゴシック" charset="-128"/>
                <a:cs typeface="ＭＳ Ｐゴシック" charset="-128"/>
              </a:rPr>
              <a:t>•</a:t>
            </a:r>
            <a:r>
              <a:rPr lang="en-US" dirty="0" smtClean="0">
                <a:latin typeface="Garamond" charset="0"/>
                <a:ea typeface="ＭＳ Ｐゴシック" charset="-128"/>
                <a:cs typeface="ＭＳ Ｐゴシック" charset="-128"/>
              </a:rPr>
              <a:t>   Invert using </a:t>
            </a:r>
            <a:r>
              <a:rPr lang="en-US" dirty="0" err="1" smtClean="0">
                <a:latin typeface="Garamond" charset="0"/>
                <a:ea typeface="ＭＳ Ｐゴシック" charset="-128"/>
                <a:cs typeface="ＭＳ Ｐゴシック" charset="-128"/>
              </a:rPr>
              <a:t>Bayes</a:t>
            </a:r>
            <a:r>
              <a:rPr lang="en-US" dirty="0" smtClean="0">
                <a:latin typeface="Garamond" charset="0"/>
                <a:ea typeface="ＭＳ Ｐゴシック" charset="-128"/>
                <a:cs typeface="ＭＳ Ｐゴシック" charset="-128"/>
              </a:rPr>
              <a:t>’ Rule: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2298700" y="1524000"/>
          <a:ext cx="30607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04" name="Equation" r:id="rId4" imgW="3060700" imgH="762000" progId="Equation.DSMT4">
                  <p:embed/>
                </p:oleObj>
              </mc:Choice>
              <mc:Fallback>
                <p:oleObj name="Equation" r:id="rId4" imgW="3060700" imgH="7620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700" y="1524000"/>
                        <a:ext cx="30607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2286000" y="3429000"/>
          <a:ext cx="3098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05" name="Equation" r:id="rId6" imgW="3098800" imgH="508000" progId="Equation.DSMT4">
                  <p:embed/>
                </p:oleObj>
              </mc:Choice>
              <mc:Fallback>
                <p:oleObj name="Equation" r:id="rId6" imgW="3098800" imgH="5080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429000"/>
                        <a:ext cx="30988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1676400" y="5029200"/>
          <a:ext cx="59182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06" name="Equation" r:id="rId8" imgW="5918200" imgH="469900" progId="Equation.DSMT4">
                  <p:embed/>
                </p:oleObj>
              </mc:Choice>
              <mc:Fallback>
                <p:oleObj name="Equation" r:id="rId8" imgW="5918200" imgH="4699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5029200"/>
                        <a:ext cx="59182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2286000" y="5791200"/>
          <a:ext cx="43307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07" name="Equation" r:id="rId10" imgW="4330700" imgH="850900" progId="Equation.DSMT4">
                  <p:embed/>
                </p:oleObj>
              </mc:Choice>
              <mc:Fallback>
                <p:oleObj name="Equation" r:id="rId10" imgW="4330700" imgH="8509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5791200"/>
                        <a:ext cx="43307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8382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00FF"/>
                </a:solidFill>
                <a:latin typeface="Garamond" charset="0"/>
              </a:rPr>
              <a:t>The LN Model</a:t>
            </a:r>
            <a:endParaRPr lang="en-US" smtClean="0">
              <a:latin typeface="Garamond" charset="0"/>
            </a:endParaRPr>
          </a:p>
        </p:txBody>
      </p:sp>
      <p:sp>
        <p:nvSpPr>
          <p:cNvPr id="36867" name="TextBox 11"/>
          <p:cNvSpPr txBox="1">
            <a:spLocks noChangeArrowheads="1"/>
          </p:cNvSpPr>
          <p:nvPr/>
        </p:nvSpPr>
        <p:spPr bwMode="auto">
          <a:xfrm>
            <a:off x="1066800" y="1219200"/>
            <a:ext cx="6858000" cy="637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aramond" charset="0"/>
              </a:rPr>
              <a:t>1)</a:t>
            </a:r>
            <a:r>
              <a:rPr lang="en-US" dirty="0">
                <a:latin typeface="Garamond" charset="0"/>
              </a:rPr>
              <a:t> Find the spike-triggered stimulus average (STA</a:t>
            </a:r>
            <a:r>
              <a:rPr lang="en-US" dirty="0" smtClean="0">
                <a:latin typeface="Garamond" charset="0"/>
              </a:rPr>
              <a:t>)</a:t>
            </a:r>
            <a:endParaRPr lang="en-US" dirty="0">
              <a:latin typeface="Garamond" charset="0"/>
            </a:endParaRPr>
          </a:p>
          <a:p>
            <a:endParaRPr lang="en-US" dirty="0">
              <a:latin typeface="Garamond" charset="0"/>
            </a:endParaRPr>
          </a:p>
          <a:p>
            <a:endParaRPr lang="en-US" dirty="0">
              <a:latin typeface="Garamond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Garamond" charset="0"/>
              </a:rPr>
              <a:t>2)</a:t>
            </a:r>
            <a:r>
              <a:rPr lang="en-US" dirty="0">
                <a:latin typeface="Garamond" charset="0"/>
              </a:rPr>
              <a:t> Linear filter must be time-reversed </a:t>
            </a:r>
            <a:r>
              <a:rPr lang="en-US" dirty="0" smtClean="0">
                <a:latin typeface="Garamond" charset="0"/>
              </a:rPr>
              <a:t>STA</a:t>
            </a:r>
            <a:endParaRPr lang="en-US" dirty="0">
              <a:latin typeface="Garamond" charset="0"/>
            </a:endParaRPr>
          </a:p>
          <a:p>
            <a:endParaRPr lang="en-US" dirty="0">
              <a:latin typeface="Garamond" charset="0"/>
            </a:endParaRPr>
          </a:p>
          <a:p>
            <a:endParaRPr lang="en-US" dirty="0">
              <a:latin typeface="Garamond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Garamond" charset="0"/>
              </a:rPr>
              <a:t>3)</a:t>
            </a:r>
            <a:r>
              <a:rPr lang="en-US" dirty="0">
                <a:latin typeface="Garamond" charset="0"/>
              </a:rPr>
              <a:t> Find the effective stimulus, s</a:t>
            </a:r>
            <a:r>
              <a:rPr lang="en-US" baseline="-25000" dirty="0">
                <a:latin typeface="Garamond" charset="0"/>
              </a:rPr>
              <a:t>1</a:t>
            </a:r>
            <a:r>
              <a:rPr lang="en-US" dirty="0">
                <a:latin typeface="Garamond" charset="0"/>
              </a:rPr>
              <a:t>(t</a:t>
            </a:r>
            <a:r>
              <a:rPr lang="en-US" dirty="0" smtClean="0">
                <a:latin typeface="Garamond" charset="0"/>
              </a:rPr>
              <a:t>)</a:t>
            </a:r>
            <a:endParaRPr lang="en-US" dirty="0">
              <a:latin typeface="Garamond" charset="0"/>
            </a:endParaRPr>
          </a:p>
          <a:p>
            <a:endParaRPr lang="en-US" dirty="0">
              <a:latin typeface="Garamond" charset="0"/>
            </a:endParaRPr>
          </a:p>
          <a:p>
            <a:endParaRPr lang="en-US" dirty="0">
              <a:latin typeface="Garamond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Garamond" charset="0"/>
              </a:rPr>
              <a:t>4)</a:t>
            </a:r>
            <a:r>
              <a:rPr lang="en-US" dirty="0">
                <a:latin typeface="Garamond" charset="0"/>
              </a:rPr>
              <a:t> Sample s</a:t>
            </a:r>
            <a:r>
              <a:rPr lang="en-US" baseline="-25000" dirty="0">
                <a:latin typeface="Garamond" charset="0"/>
              </a:rPr>
              <a:t>1</a:t>
            </a:r>
            <a:r>
              <a:rPr lang="en-US" dirty="0">
                <a:latin typeface="Garamond" charset="0"/>
              </a:rPr>
              <a:t>(t) at the times of </a:t>
            </a:r>
            <a:r>
              <a:rPr lang="en-US" dirty="0" smtClean="0">
                <a:latin typeface="Garamond" charset="0"/>
              </a:rPr>
              <a:t>spikes</a:t>
            </a:r>
            <a:endParaRPr lang="en-US" dirty="0">
              <a:latin typeface="Garamond" charset="0"/>
            </a:endParaRPr>
          </a:p>
          <a:p>
            <a:endParaRPr lang="en-US" dirty="0">
              <a:latin typeface="Garamond" charset="0"/>
            </a:endParaRPr>
          </a:p>
          <a:p>
            <a:endParaRPr lang="en-US" dirty="0">
              <a:latin typeface="Garamond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Garamond" charset="0"/>
              </a:rPr>
              <a:t>5)</a:t>
            </a:r>
            <a:r>
              <a:rPr lang="en-US" dirty="0">
                <a:latin typeface="Garamond" charset="0"/>
              </a:rPr>
              <a:t> Use Bayes’ Rule to find the nonlinear </a:t>
            </a:r>
            <a:r>
              <a:rPr lang="en-US" dirty="0" smtClean="0">
                <a:latin typeface="Garamond" charset="0"/>
              </a:rPr>
              <a:t>function</a:t>
            </a:r>
            <a:endParaRPr lang="en-US" dirty="0">
              <a:latin typeface="Garamond" charset="0"/>
            </a:endParaRPr>
          </a:p>
          <a:p>
            <a:endParaRPr lang="en-US" dirty="0">
              <a:latin typeface="Garamond" charset="0"/>
            </a:endParaRPr>
          </a:p>
          <a:p>
            <a:endParaRPr lang="en-US" dirty="0">
              <a:latin typeface="Garamond" charset="0"/>
            </a:endParaRPr>
          </a:p>
          <a:p>
            <a:endParaRPr lang="en-US" dirty="0">
              <a:latin typeface="Garamond" charset="0"/>
            </a:endParaRPr>
          </a:p>
          <a:p>
            <a:endParaRPr lang="en-US" dirty="0">
              <a:latin typeface="Garamond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838200"/>
          </a:xfrm>
        </p:spPr>
        <p:txBody>
          <a:bodyPr/>
          <a:lstStyle/>
          <a:p>
            <a:pPr eaLnBrk="1" hangingPunct="1"/>
            <a:r>
              <a:rPr lang="en-US" sz="4000">
                <a:solidFill>
                  <a:srgbClr val="0000FF"/>
                </a:solidFill>
                <a:latin typeface="Garamond" charset="0"/>
                <a:ea typeface="ＭＳ Ｐゴシック" charset="0"/>
                <a:cs typeface="ＭＳ Ｐゴシック" charset="0"/>
              </a:rPr>
              <a:t>Poisson Processes</a:t>
            </a:r>
            <a:endParaRPr lang="en-US" sz="4000">
              <a:latin typeface="Garamond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1600200" y="2400300"/>
          <a:ext cx="18923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190" name="Equation" r:id="rId4" imgW="1892300" imgH="495300" progId="Equation.DSMT4">
                  <p:embed/>
                </p:oleObj>
              </mc:Choice>
              <mc:Fallback>
                <p:oleObj name="Equation" r:id="rId4" imgW="1892300" imgH="495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400300"/>
                        <a:ext cx="18923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3" name="Object 3"/>
          <p:cNvGraphicFramePr>
            <a:graphicFrameLocks noChangeAspect="1"/>
          </p:cNvGraphicFramePr>
          <p:nvPr/>
        </p:nvGraphicFramePr>
        <p:xfrm>
          <a:off x="1600200" y="3619500"/>
          <a:ext cx="43688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191" name="Equation" r:id="rId6" imgW="4368800" imgH="495300" progId="Equation.DSMT4">
                  <p:embed/>
                </p:oleObj>
              </mc:Choice>
              <mc:Fallback>
                <p:oleObj name="Equation" r:id="rId6" imgW="4368800" imgH="495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619500"/>
                        <a:ext cx="43688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4" name="Object 4"/>
          <p:cNvGraphicFramePr>
            <a:graphicFrameLocks noChangeAspect="1"/>
          </p:cNvGraphicFramePr>
          <p:nvPr/>
        </p:nvGraphicFramePr>
        <p:xfrm>
          <a:off x="1600200" y="4838700"/>
          <a:ext cx="61341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192" name="Equation" r:id="rId8" imgW="6134100" imgH="800100" progId="Equation.DSMT4">
                  <p:embed/>
                </p:oleObj>
              </mc:Choice>
              <mc:Fallback>
                <p:oleObj name="Equation" r:id="rId8" imgW="6134100" imgH="800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838700"/>
                        <a:ext cx="61341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6" name="TextBox 11"/>
          <p:cNvSpPr txBox="1">
            <a:spLocks noChangeArrowheads="1"/>
          </p:cNvSpPr>
          <p:nvPr/>
        </p:nvSpPr>
        <p:spPr bwMode="auto">
          <a:xfrm>
            <a:off x="1066800" y="1447800"/>
            <a:ext cx="685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Garamond" charset="0"/>
              </a:rPr>
              <a:t>•</a:t>
            </a:r>
            <a:r>
              <a:rPr lang="en-US">
                <a:latin typeface="Garamond" charset="0"/>
              </a:rPr>
              <a:t>  Converts time-varying firing rate to a spike train:</a:t>
            </a:r>
          </a:p>
        </p:txBody>
      </p:sp>
    </p:spTree>
    <p:extLst>
      <p:ext uri="{BB962C8B-B14F-4D97-AF65-F5344CB8AC3E}">
        <p14:creationId xmlns:p14="http://schemas.microsoft.com/office/powerpoint/2010/main" val="135404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838200"/>
          </a:xfrm>
        </p:spPr>
        <p:txBody>
          <a:bodyPr/>
          <a:lstStyle/>
          <a:p>
            <a:pPr eaLnBrk="1" hangingPunct="1"/>
            <a:r>
              <a:rPr lang="en-US" sz="4000">
                <a:solidFill>
                  <a:srgbClr val="0000FF"/>
                </a:solidFill>
                <a:latin typeface="Garamond" charset="0"/>
                <a:ea typeface="ＭＳ Ｐゴシック" charset="0"/>
                <a:cs typeface="ＭＳ Ｐゴシック" charset="0"/>
              </a:rPr>
              <a:t>Properties of the Poisson Process</a:t>
            </a:r>
            <a:endParaRPr lang="en-US" sz="4000">
              <a:latin typeface="Garamond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3" name="TextBox 11"/>
          <p:cNvSpPr txBox="1">
            <a:spLocks noChangeArrowheads="1"/>
          </p:cNvSpPr>
          <p:nvPr/>
        </p:nvSpPr>
        <p:spPr bwMode="auto">
          <a:xfrm>
            <a:off x="1066800" y="1447800"/>
            <a:ext cx="685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Garamond" charset="0"/>
              </a:rPr>
              <a:t>•</a:t>
            </a:r>
            <a:r>
              <a:rPr lang="en-US">
                <a:latin typeface="Garamond" charset="0"/>
              </a:rPr>
              <a:t>  Mean spike count:</a:t>
            </a:r>
          </a:p>
        </p:txBody>
      </p:sp>
      <p:sp>
        <p:nvSpPr>
          <p:cNvPr id="43014" name="TextBox 11"/>
          <p:cNvSpPr txBox="1">
            <a:spLocks noChangeArrowheads="1"/>
          </p:cNvSpPr>
          <p:nvPr/>
        </p:nvSpPr>
        <p:spPr bwMode="auto">
          <a:xfrm>
            <a:off x="1066800" y="3276600"/>
            <a:ext cx="685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Garamond" charset="0"/>
              </a:rPr>
              <a:t>•</a:t>
            </a:r>
            <a:r>
              <a:rPr lang="en-US">
                <a:latin typeface="Garamond" charset="0"/>
              </a:rPr>
              <a:t>  Variance of the spike count:</a:t>
            </a:r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2133600" y="2057400"/>
          <a:ext cx="35560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31" name="Equation" r:id="rId4" imgW="3556000" imgH="850900" progId="Equation.DSMT4">
                  <p:embed/>
                </p:oleObj>
              </mc:Choice>
              <mc:Fallback>
                <p:oleObj name="Equation" r:id="rId4" imgW="3556000" imgH="850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057400"/>
                        <a:ext cx="35560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Object 3"/>
          <p:cNvGraphicFramePr>
            <a:graphicFrameLocks noChangeAspect="1"/>
          </p:cNvGraphicFramePr>
          <p:nvPr/>
        </p:nvGraphicFramePr>
        <p:xfrm>
          <a:off x="2133600" y="4127500"/>
          <a:ext cx="40640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32" name="Equation" r:id="rId6" imgW="4064000" imgH="596900" progId="Equation.DSMT4">
                  <p:embed/>
                </p:oleObj>
              </mc:Choice>
              <mc:Fallback>
                <p:oleObj name="Equation" r:id="rId6" imgW="4064000" imgH="596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127500"/>
                        <a:ext cx="4064000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9217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305800" cy="838200"/>
          </a:xfrm>
        </p:spPr>
        <p:txBody>
          <a:bodyPr/>
          <a:lstStyle/>
          <a:p>
            <a:r>
              <a:rPr lang="en-US" sz="4000" dirty="0" smtClean="0">
                <a:solidFill>
                  <a:srgbClr val="0000FF"/>
                </a:solidFill>
                <a:latin typeface="Garamond" charset="0"/>
              </a:rPr>
              <a:t>OUTLINE</a:t>
            </a:r>
            <a:endParaRPr lang="en-US" dirty="0" smtClean="0">
              <a:latin typeface="Garamond" charset="0"/>
            </a:endParaRPr>
          </a:p>
        </p:txBody>
      </p:sp>
      <p:sp>
        <p:nvSpPr>
          <p:cNvPr id="676867" name="Text Box 3"/>
          <p:cNvSpPr txBox="1">
            <a:spLocks noChangeArrowheads="1"/>
          </p:cNvSpPr>
          <p:nvPr/>
        </p:nvSpPr>
        <p:spPr bwMode="auto">
          <a:xfrm>
            <a:off x="381000" y="1219200"/>
            <a:ext cx="8382000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 smtClean="0">
                <a:solidFill>
                  <a:schemeClr val="bg2"/>
                </a:solidFill>
                <a:latin typeface="Garamond" charset="0"/>
              </a:rPr>
              <a:t>• Tuning Curves</a:t>
            </a:r>
          </a:p>
          <a:p>
            <a:pPr>
              <a:spcBef>
                <a:spcPct val="50000"/>
              </a:spcBef>
            </a:pPr>
            <a:endParaRPr lang="en-US" dirty="0" smtClean="0">
              <a:solidFill>
                <a:schemeClr val="bg2"/>
              </a:solidFill>
              <a:latin typeface="Garamond" charset="0"/>
            </a:endParaRPr>
          </a:p>
          <a:p>
            <a:pPr>
              <a:spcBef>
                <a:spcPct val="50000"/>
              </a:spcBef>
            </a:pPr>
            <a:r>
              <a:rPr lang="en-US" sz="3600" dirty="0" smtClean="0">
                <a:solidFill>
                  <a:schemeClr val="bg2"/>
                </a:solidFill>
                <a:latin typeface="Garamond" charset="0"/>
              </a:rPr>
              <a:t>• The Linear-Nonlinear (LN) Model</a:t>
            </a:r>
          </a:p>
          <a:p>
            <a:pPr>
              <a:spcBef>
                <a:spcPct val="50000"/>
              </a:spcBef>
            </a:pPr>
            <a:endParaRPr lang="en-US" dirty="0" smtClean="0">
              <a:latin typeface="Garamond" charset="0"/>
            </a:endParaRP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Garamond" charset="0"/>
              </a:rPr>
              <a:t>• The Spike-Triggered Covariance Model</a:t>
            </a:r>
          </a:p>
          <a:p>
            <a:pPr>
              <a:spcBef>
                <a:spcPct val="50000"/>
              </a:spcBef>
            </a:pPr>
            <a:endParaRPr lang="en-US" dirty="0">
              <a:solidFill>
                <a:schemeClr val="bg2"/>
              </a:solidFill>
              <a:latin typeface="Garamond" charset="0"/>
            </a:endParaRPr>
          </a:p>
          <a:p>
            <a:pPr>
              <a:spcBef>
                <a:spcPct val="50000"/>
              </a:spcBef>
            </a:pPr>
            <a:r>
              <a:rPr lang="en-US" sz="3600" dirty="0">
                <a:solidFill>
                  <a:schemeClr val="bg2"/>
                </a:solidFill>
                <a:latin typeface="Garamond" charset="0"/>
              </a:rPr>
              <a:t>• </a:t>
            </a:r>
            <a:r>
              <a:rPr lang="en-US" sz="3600" dirty="0" smtClean="0">
                <a:solidFill>
                  <a:schemeClr val="bg2"/>
                </a:solidFill>
                <a:latin typeface="Garamond" charset="0"/>
              </a:rPr>
              <a:t>Models with a Refractory Spiking Process</a:t>
            </a:r>
            <a:r>
              <a:rPr lang="en-US" sz="3600" dirty="0" smtClean="0">
                <a:solidFill>
                  <a:schemeClr val="bg2"/>
                </a:solidFill>
                <a:latin typeface="Garamond" charset="0"/>
              </a:rPr>
              <a:t> </a:t>
            </a:r>
            <a:endParaRPr lang="en-US" sz="3600" dirty="0">
              <a:solidFill>
                <a:schemeClr val="bg2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210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00FF"/>
                </a:solidFill>
                <a:latin typeface="Garamond" charset="0"/>
              </a:rPr>
              <a:t>Model of Neural Representation</a:t>
            </a:r>
            <a:endParaRPr lang="en-US" dirty="0" smtClean="0">
              <a:latin typeface="Garamond" charset="0"/>
            </a:endParaRPr>
          </a:p>
        </p:txBody>
      </p:sp>
      <p:pic>
        <p:nvPicPr>
          <p:cNvPr id="58371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138" y="3048000"/>
            <a:ext cx="9059862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2" name="TextBox 7"/>
          <p:cNvSpPr txBox="1">
            <a:spLocks noChangeArrowheads="1"/>
          </p:cNvSpPr>
          <p:nvPr/>
        </p:nvSpPr>
        <p:spPr bwMode="auto">
          <a:xfrm>
            <a:off x="533400" y="1991380"/>
            <a:ext cx="8458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aramond" charset="0"/>
              </a:rPr>
              <a:t>•</a:t>
            </a:r>
            <a:r>
              <a:rPr lang="en-US" sz="2800" dirty="0">
                <a:latin typeface="Garamond" charset="0"/>
              </a:rPr>
              <a:t>   generalization to more complex dependence on stimulus</a:t>
            </a: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533400" y="1305580"/>
            <a:ext cx="8458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aramond" charset="0"/>
              </a:rPr>
              <a:t>•</a:t>
            </a:r>
            <a:r>
              <a:rPr lang="en-US" sz="2800" dirty="0">
                <a:latin typeface="Garamond" charset="0"/>
              </a:rPr>
              <a:t>  </a:t>
            </a:r>
            <a:r>
              <a:rPr lang="en-US" sz="2800" dirty="0" smtClean="0">
                <a:latin typeface="Garamond" charset="0"/>
              </a:rPr>
              <a:t> what if the LN model is inadequate?</a:t>
            </a:r>
            <a:endParaRPr lang="en-US" sz="2800" dirty="0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243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2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6858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00FF"/>
                </a:solidFill>
                <a:latin typeface="Garamond" charset="0"/>
              </a:rPr>
              <a:t>Dimensionality Reduction</a:t>
            </a:r>
            <a:endParaRPr lang="en-US" smtClean="0">
              <a:latin typeface="Garamond" charset="0"/>
            </a:endParaRPr>
          </a:p>
        </p:txBody>
      </p:sp>
      <p:pic>
        <p:nvPicPr>
          <p:cNvPr id="6246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066800"/>
            <a:ext cx="9144000" cy="219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0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43600" y="3505200"/>
            <a:ext cx="265588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1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800" y="3594100"/>
            <a:ext cx="3821113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2466" name="Object 2"/>
          <p:cNvGraphicFramePr>
            <a:graphicFrameLocks noChangeAspect="1"/>
          </p:cNvGraphicFramePr>
          <p:nvPr/>
        </p:nvGraphicFramePr>
        <p:xfrm>
          <a:off x="1092200" y="5803900"/>
          <a:ext cx="3022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7" imgW="3022600" imgH="444500" progId="Equation.DSMT4">
                  <p:embed/>
                </p:oleObj>
              </mc:Choice>
              <mc:Fallback>
                <p:oleObj name="Equation" r:id="rId7" imgW="30226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200" y="5803900"/>
                        <a:ext cx="30226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7" name="Object 3"/>
          <p:cNvGraphicFramePr>
            <a:graphicFrameLocks noChangeAspect="1"/>
          </p:cNvGraphicFramePr>
          <p:nvPr/>
        </p:nvGraphicFramePr>
        <p:xfrm>
          <a:off x="6007100" y="6096000"/>
          <a:ext cx="2603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Equation" r:id="rId9" imgW="2603500" imgH="495300" progId="Equation.DSMT4">
                  <p:embed/>
                </p:oleObj>
              </mc:Choice>
              <mc:Fallback>
                <p:oleObj name="Equation" r:id="rId9" imgW="2603500" imgH="495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6096000"/>
                        <a:ext cx="26035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8032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8382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000FF"/>
                </a:solidFill>
                <a:latin typeface="Garamond"/>
                <a:ea typeface="ＭＳ Ｐゴシック" charset="0"/>
                <a:cs typeface="Garamond"/>
              </a:rPr>
              <a:t>Many Parameters</a:t>
            </a:r>
            <a:endParaRPr lang="en-US" i="1" baseline="-25000" dirty="0">
              <a:latin typeface="Garamond"/>
              <a:ea typeface="ＭＳ Ｐゴシック" charset="0"/>
              <a:cs typeface="Garamond"/>
            </a:endParaRPr>
          </a:p>
        </p:txBody>
      </p:sp>
      <p:sp>
        <p:nvSpPr>
          <p:cNvPr id="91138" name="TextBox 5"/>
          <p:cNvSpPr txBox="1">
            <a:spLocks noChangeArrowheads="1"/>
          </p:cNvSpPr>
          <p:nvPr/>
        </p:nvSpPr>
        <p:spPr bwMode="auto">
          <a:xfrm>
            <a:off x="609600" y="1076325"/>
            <a:ext cx="8001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2800" dirty="0">
                <a:solidFill>
                  <a:srgbClr val="FF0000"/>
                </a:solidFill>
                <a:latin typeface="Garamond"/>
                <a:cs typeface="Garamond"/>
              </a:rPr>
              <a:t>•</a:t>
            </a:r>
            <a:r>
              <a:rPr lang="en-US" sz="2800" dirty="0">
                <a:latin typeface="Garamond"/>
                <a:cs typeface="Garamond"/>
              </a:rPr>
              <a:t>  Voltage-gated K</a:t>
            </a:r>
            <a:r>
              <a:rPr lang="en-US" sz="2800" baseline="30000" dirty="0">
                <a:latin typeface="Garamond"/>
                <a:cs typeface="Garamond"/>
              </a:rPr>
              <a:t>+</a:t>
            </a:r>
            <a:endParaRPr lang="en-US" sz="2800" baseline="30000" dirty="0">
              <a:solidFill>
                <a:srgbClr val="3366FF"/>
              </a:solidFill>
              <a:latin typeface="Garamond"/>
              <a:cs typeface="Garamond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914400" y="6096000"/>
            <a:ext cx="7696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2800" i="1" dirty="0" smtClean="0">
                <a:solidFill>
                  <a:srgbClr val="FF00AA"/>
                </a:solidFill>
                <a:latin typeface="Garamond"/>
                <a:cs typeface="Garamond"/>
              </a:rPr>
              <a:t>Another Approach: Phenomenological Models</a:t>
            </a:r>
            <a:endParaRPr lang="en-US" sz="2800" i="1" dirty="0">
              <a:solidFill>
                <a:srgbClr val="FF00AA"/>
              </a:solidFill>
              <a:latin typeface="Garamond"/>
              <a:cs typeface="Garamond"/>
            </a:endParaRPr>
          </a:p>
        </p:txBody>
      </p:sp>
      <p:sp>
        <p:nvSpPr>
          <p:cNvPr id="91140" name="TextBox 5"/>
          <p:cNvSpPr txBox="1">
            <a:spLocks noChangeArrowheads="1"/>
          </p:cNvSpPr>
          <p:nvPr/>
        </p:nvSpPr>
        <p:spPr bwMode="auto">
          <a:xfrm>
            <a:off x="609600" y="2667000"/>
            <a:ext cx="8001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2800">
                <a:solidFill>
                  <a:srgbClr val="FF0000"/>
                </a:solidFill>
                <a:latin typeface="Garamond"/>
                <a:cs typeface="Garamond"/>
              </a:rPr>
              <a:t>•</a:t>
            </a:r>
            <a:r>
              <a:rPr lang="en-US" sz="2800">
                <a:latin typeface="Garamond"/>
                <a:cs typeface="Garamond"/>
              </a:rPr>
              <a:t>  Voltage-gated Na</a:t>
            </a:r>
            <a:r>
              <a:rPr lang="en-US" sz="2800" baseline="30000">
                <a:latin typeface="Garamond"/>
                <a:cs typeface="Garamond"/>
              </a:rPr>
              <a:t>+</a:t>
            </a:r>
            <a:endParaRPr lang="en-US" sz="2800" baseline="30000">
              <a:solidFill>
                <a:srgbClr val="3366FF"/>
              </a:solidFill>
              <a:latin typeface="Garamond"/>
              <a:cs typeface="Garamond"/>
            </a:endParaRPr>
          </a:p>
        </p:txBody>
      </p:sp>
      <p:graphicFrame>
        <p:nvGraphicFramePr>
          <p:cNvPr id="91141" name="Object 2"/>
          <p:cNvGraphicFramePr>
            <a:graphicFrameLocks noChangeAspect="1"/>
          </p:cNvGraphicFramePr>
          <p:nvPr/>
        </p:nvGraphicFramePr>
        <p:xfrm>
          <a:off x="1117600" y="3505200"/>
          <a:ext cx="54102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659" name="Equation" r:id="rId4" imgW="5410200" imgH="1206500" progId="Equation.DSMT4">
                  <p:embed/>
                </p:oleObj>
              </mc:Choice>
              <mc:Fallback>
                <p:oleObj name="Equation" r:id="rId4" imgW="5410200" imgH="1206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7600" y="3505200"/>
                        <a:ext cx="5410200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2" name="Object 3"/>
          <p:cNvGraphicFramePr>
            <a:graphicFrameLocks noChangeAspect="1"/>
          </p:cNvGraphicFramePr>
          <p:nvPr/>
        </p:nvGraphicFramePr>
        <p:xfrm>
          <a:off x="1117600" y="1866900"/>
          <a:ext cx="5816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660" name="Equation" r:id="rId6" imgW="5816600" imgH="571500" progId="Equation.DSMT4">
                  <p:embed/>
                </p:oleObj>
              </mc:Choice>
              <mc:Fallback>
                <p:oleObj name="Equation" r:id="rId6" imgW="5816600" imgH="571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7600" y="1866900"/>
                        <a:ext cx="58166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3" name="TextBox 5"/>
          <p:cNvSpPr txBox="1">
            <a:spLocks noChangeArrowheads="1"/>
          </p:cNvSpPr>
          <p:nvPr/>
        </p:nvSpPr>
        <p:spPr bwMode="auto">
          <a:xfrm>
            <a:off x="609600" y="5105400"/>
            <a:ext cx="7543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2800" dirty="0">
                <a:solidFill>
                  <a:srgbClr val="FF0000"/>
                </a:solidFill>
                <a:latin typeface="Garamond"/>
                <a:cs typeface="Garamond"/>
              </a:rPr>
              <a:t>•</a:t>
            </a:r>
            <a:r>
              <a:rPr lang="en-US" sz="2800" dirty="0">
                <a:latin typeface="Garamond"/>
                <a:cs typeface="Garamond"/>
              </a:rPr>
              <a:t>  Other </a:t>
            </a:r>
            <a:r>
              <a:rPr lang="en-US" sz="2800" dirty="0" smtClean="0">
                <a:latin typeface="Garamond"/>
                <a:cs typeface="Garamond"/>
              </a:rPr>
              <a:t>channels, synaptic dynamics </a:t>
            </a:r>
            <a:r>
              <a:rPr lang="en-US" sz="2800" dirty="0">
                <a:latin typeface="Garamond"/>
                <a:cs typeface="Garamond"/>
              </a:rPr>
              <a:t>…</a:t>
            </a:r>
            <a:endParaRPr lang="en-US" sz="2800" baseline="30000" dirty="0">
              <a:solidFill>
                <a:srgbClr val="3366FF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282827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17526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00FF"/>
                </a:solidFill>
                <a:latin typeface="Garamond" charset="0"/>
              </a:rPr>
              <a:t>Linear Response:</a:t>
            </a:r>
            <a:br>
              <a:rPr lang="en-US" smtClean="0">
                <a:solidFill>
                  <a:srgbClr val="0000FF"/>
                </a:solidFill>
                <a:latin typeface="Garamond" charset="0"/>
              </a:rPr>
            </a:br>
            <a:r>
              <a:rPr lang="en-US" smtClean="0">
                <a:solidFill>
                  <a:srgbClr val="0000FF"/>
                </a:solidFill>
                <a:latin typeface="Garamond" charset="0"/>
              </a:rPr>
              <a:t>Convolution = Vector Projection</a:t>
            </a:r>
            <a:endParaRPr lang="en-US" smtClean="0">
              <a:latin typeface="Garamond" charset="0"/>
            </a:endParaRPr>
          </a:p>
        </p:txBody>
      </p:sp>
      <p:graphicFrame>
        <p:nvGraphicFramePr>
          <p:cNvPr id="64514" name="Object 2"/>
          <p:cNvGraphicFramePr>
            <a:graphicFrameLocks noChangeAspect="1"/>
          </p:cNvGraphicFramePr>
          <p:nvPr/>
        </p:nvGraphicFramePr>
        <p:xfrm>
          <a:off x="1949450" y="3238500"/>
          <a:ext cx="5562600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919" name="Equation" r:id="rId4" imgW="5562600" imgH="1333500" progId="Equation.DSMT4">
                  <p:embed/>
                </p:oleObj>
              </mc:Choice>
              <mc:Fallback>
                <p:oleObj name="Equation" r:id="rId4" imgW="5562600" imgH="1333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9450" y="3238500"/>
                        <a:ext cx="5562600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1962150" y="5080000"/>
          <a:ext cx="48514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920" name="Equation" r:id="rId6" imgW="4851400" imgH="711200" progId="Equation.DSMT4">
                  <p:embed/>
                </p:oleObj>
              </mc:Choice>
              <mc:Fallback>
                <p:oleObj name="Equation" r:id="rId6" imgW="4851400" imgH="71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2150" y="5080000"/>
                        <a:ext cx="48514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7" name="TextBox 11"/>
          <p:cNvSpPr txBox="1">
            <a:spLocks noChangeArrowheads="1"/>
          </p:cNvSpPr>
          <p:nvPr/>
        </p:nvSpPr>
        <p:spPr bwMode="auto">
          <a:xfrm>
            <a:off x="1066800" y="220980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Garamond" charset="0"/>
              </a:rPr>
              <a:t>•</a:t>
            </a:r>
            <a:r>
              <a:rPr lang="en-US">
                <a:latin typeface="Garamond" charset="0"/>
              </a:rPr>
              <a:t>  Algebraic vs. Geometric pictures:</a:t>
            </a:r>
          </a:p>
        </p:txBody>
      </p:sp>
    </p:spTree>
    <p:extLst>
      <p:ext uri="{BB962C8B-B14F-4D97-AF65-F5344CB8AC3E}">
        <p14:creationId xmlns:p14="http://schemas.microsoft.com/office/powerpoint/2010/main" val="3831917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6858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chemeClr val="tx1"/>
                </a:solidFill>
                <a:latin typeface="Garamond" charset="0"/>
              </a:rPr>
              <a:t>Determining linear features from white noise</a:t>
            </a:r>
          </a:p>
        </p:txBody>
      </p:sp>
      <p:pic>
        <p:nvPicPr>
          <p:cNvPr id="43011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914400"/>
            <a:ext cx="8475663" cy="559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22483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685800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0000FF"/>
                </a:solidFill>
                <a:latin typeface="Garamond" charset="0"/>
              </a:rPr>
              <a:t>Identifying Multiple Stimulus Features</a:t>
            </a:r>
            <a:endParaRPr lang="en-US" sz="4000" i="1" dirty="0" smtClean="0">
              <a:latin typeface="Garamond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28600" y="990600"/>
            <a:ext cx="8915400" cy="4431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  <a:latin typeface="Garamond" charset="0"/>
              </a:rPr>
              <a:t>• </a:t>
            </a:r>
            <a:r>
              <a:rPr lang="en-US" dirty="0" smtClean="0">
                <a:solidFill>
                  <a:srgbClr val="FF0000"/>
                </a:solidFill>
                <a:latin typeface="Garamond" charset="0"/>
              </a:rPr>
              <a:t>  </a:t>
            </a:r>
            <a:r>
              <a:rPr lang="en-US" dirty="0" smtClean="0">
                <a:latin typeface="Garamond" charset="0"/>
              </a:rPr>
              <a:t>Calculate the covariance matrix:</a:t>
            </a:r>
            <a:endParaRPr lang="en-US" dirty="0" smtClean="0">
              <a:solidFill>
                <a:srgbClr val="FF0000"/>
              </a:solidFill>
              <a:latin typeface="Garamond" charset="0"/>
            </a:endParaRPr>
          </a:p>
          <a:p>
            <a:pPr>
              <a:spcBef>
                <a:spcPct val="50000"/>
              </a:spcBef>
            </a:pPr>
            <a:endParaRPr lang="en-US" sz="2800" dirty="0" smtClean="0">
              <a:latin typeface="Garamond" charset="0"/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50000"/>
              </a:spcBef>
            </a:pPr>
            <a:endParaRPr lang="en-US" dirty="0" smtClean="0">
              <a:latin typeface="Garamond" charset="0"/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Garamond" charset="0"/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Garamond" charset="0"/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50000"/>
              </a:spcBef>
            </a:pPr>
            <a:r>
              <a:rPr lang="en-US" dirty="0" smtClean="0">
                <a:solidFill>
                  <a:srgbClr val="FF0000"/>
                </a:solidFill>
                <a:latin typeface="Garamond" charset="0"/>
                <a:ea typeface="ＭＳ Ｐゴシック" charset="-128"/>
                <a:cs typeface="ＭＳ Ｐゴシック" charset="-128"/>
              </a:rPr>
              <a:t>•</a:t>
            </a:r>
            <a:r>
              <a:rPr lang="en-US" dirty="0" smtClean="0">
                <a:latin typeface="Garamond" charset="0"/>
                <a:ea typeface="ＭＳ Ｐゴシック" charset="-128"/>
                <a:cs typeface="ＭＳ Ｐゴシック" charset="-128"/>
              </a:rPr>
              <a:t>   Subtract off the stimulus covariance in the prior distribution:</a:t>
            </a:r>
          </a:p>
          <a:p>
            <a:pPr>
              <a:spcBef>
                <a:spcPct val="50000"/>
              </a:spcBef>
            </a:pPr>
            <a:endParaRPr lang="en-US" dirty="0" smtClean="0">
              <a:latin typeface="Garamond" charset="0"/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Garamond" charset="0"/>
              <a:ea typeface="ＭＳ Ｐゴシック" charset="-128"/>
              <a:cs typeface="ＭＳ Ｐゴシック" charset="-128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762000" y="1739900"/>
          <a:ext cx="64516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43" name="Equation" r:id="rId4" imgW="6451600" imgH="774700" progId="Equation.DSMT4">
                  <p:embed/>
                </p:oleObj>
              </mc:Choice>
              <mc:Fallback>
                <p:oleObj name="Equation" r:id="rId4" imgW="6451600" imgH="774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739900"/>
                        <a:ext cx="64516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1" name="Object 6"/>
          <p:cNvGraphicFramePr>
            <a:graphicFrameLocks noChangeAspect="1"/>
          </p:cNvGraphicFramePr>
          <p:nvPr/>
        </p:nvGraphicFramePr>
        <p:xfrm>
          <a:off x="762000" y="5041900"/>
          <a:ext cx="80899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44" name="Equation" r:id="rId6" imgW="8089900" imgH="520700" progId="Equation.DSMT4">
                  <p:embed/>
                </p:oleObj>
              </mc:Choice>
              <mc:Fallback>
                <p:oleObj name="Equation" r:id="rId6" imgW="8089900" imgH="520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041900"/>
                        <a:ext cx="80899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752600" y="2743200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3366FF"/>
                </a:solidFill>
                <a:latin typeface="Garamond"/>
              </a:rPr>
              <a:t>Spike-triggered stimulus covariance</a:t>
            </a:r>
            <a:endParaRPr lang="en-US" sz="2000" i="1" dirty="0">
              <a:solidFill>
                <a:srgbClr val="3366FF"/>
              </a:solidFill>
              <a:latin typeface="Garamon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2600" y="27432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3366FF"/>
                </a:solidFill>
                <a:latin typeface="Garamond"/>
              </a:rPr>
              <a:t>Spike-triggered stimulus average</a:t>
            </a:r>
            <a:endParaRPr lang="en-US" sz="2000" i="1" dirty="0">
              <a:solidFill>
                <a:srgbClr val="3366FF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20156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8382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0000FF"/>
                </a:solidFill>
                <a:latin typeface="Garamond" charset="0"/>
              </a:rPr>
              <a:t>Covariance Analysis</a:t>
            </a:r>
            <a:endParaRPr lang="en-US" sz="4000" smtClean="0">
              <a:latin typeface="Garamond" charset="0"/>
            </a:endParaRPr>
          </a:p>
        </p:txBody>
      </p:sp>
      <p:pic>
        <p:nvPicPr>
          <p:cNvPr id="5939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71600"/>
            <a:ext cx="9144000" cy="536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3195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685800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0000FF"/>
                </a:solidFill>
                <a:latin typeface="Garamond" charset="0"/>
              </a:rPr>
              <a:t>Identifying Multiple Stimulus Features II</a:t>
            </a:r>
            <a:endParaRPr lang="en-US" sz="4000" i="1" dirty="0" smtClean="0">
              <a:latin typeface="Garamond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28600" y="1302127"/>
            <a:ext cx="8915400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FF0000"/>
                </a:solidFill>
                <a:latin typeface="Garamond" charset="0"/>
              </a:rPr>
              <a:t>• </a:t>
            </a:r>
            <a:r>
              <a:rPr lang="en-US" sz="2800" dirty="0" smtClean="0">
                <a:solidFill>
                  <a:srgbClr val="FF0000"/>
                </a:solidFill>
                <a:latin typeface="Garamond" charset="0"/>
              </a:rPr>
              <a:t>  </a:t>
            </a:r>
            <a:r>
              <a:rPr lang="en-US" sz="2800" dirty="0" err="1" smtClean="0">
                <a:latin typeface="Garamond" charset="0"/>
              </a:rPr>
              <a:t>Diagonalize</a:t>
            </a:r>
            <a:r>
              <a:rPr lang="en-US" sz="2800" dirty="0" smtClean="0">
                <a:latin typeface="Garamond" charset="0"/>
              </a:rPr>
              <a:t> the covariance matrix</a:t>
            </a:r>
            <a:endParaRPr lang="en-US" sz="2800" dirty="0" smtClean="0">
              <a:solidFill>
                <a:srgbClr val="FF0000"/>
              </a:solidFill>
              <a:latin typeface="Garamond" charset="0"/>
            </a:endParaRPr>
          </a:p>
          <a:p>
            <a:pPr>
              <a:spcBef>
                <a:spcPct val="50000"/>
              </a:spcBef>
            </a:pPr>
            <a:endParaRPr lang="en-US" dirty="0" smtClean="0">
              <a:latin typeface="Garamond" charset="0"/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50000"/>
              </a:spcBef>
            </a:pPr>
            <a:r>
              <a:rPr lang="en-US" sz="2800" dirty="0" smtClean="0">
                <a:solidFill>
                  <a:srgbClr val="FF0000"/>
                </a:solidFill>
                <a:latin typeface="Garamond" charset="0"/>
                <a:ea typeface="ＭＳ Ｐゴシック" charset="-128"/>
                <a:cs typeface="ＭＳ Ｐゴシック" charset="-128"/>
              </a:rPr>
              <a:t>•</a:t>
            </a:r>
            <a:r>
              <a:rPr lang="en-US" sz="2800" dirty="0" smtClean="0">
                <a:latin typeface="Garamond" charset="0"/>
                <a:ea typeface="ＭＳ Ｐゴシック" charset="-128"/>
                <a:cs typeface="ＭＳ Ｐゴシック" charset="-128"/>
              </a:rPr>
              <a:t>   Look at the spectrum of </a:t>
            </a:r>
            <a:r>
              <a:rPr lang="en-US" sz="2800" dirty="0" err="1" smtClean="0">
                <a:latin typeface="Garamond" charset="0"/>
                <a:ea typeface="ＭＳ Ｐゴシック" charset="-128"/>
                <a:cs typeface="ＭＳ Ｐゴシック" charset="-128"/>
              </a:rPr>
              <a:t>eigenvalues</a:t>
            </a:r>
            <a:r>
              <a:rPr lang="en-US" sz="2800" dirty="0" smtClean="0">
                <a:latin typeface="Garamond" charset="0"/>
                <a:ea typeface="ＭＳ Ｐゴシック" charset="-128"/>
                <a:cs typeface="ＭＳ Ｐゴシック" charset="-128"/>
              </a:rPr>
              <a:t>:</a:t>
            </a:r>
          </a:p>
          <a:p>
            <a:pPr>
              <a:spcBef>
                <a:spcPct val="50000"/>
              </a:spcBef>
            </a:pPr>
            <a:endParaRPr lang="en-US" sz="1000" dirty="0" smtClean="0">
              <a:latin typeface="Garamond" charset="0"/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50000"/>
              </a:spcBef>
            </a:pPr>
            <a:r>
              <a:rPr lang="en-US" dirty="0" smtClean="0">
                <a:latin typeface="Garamond" charset="0"/>
                <a:ea typeface="ＭＳ Ｐゴシック" charset="-128"/>
                <a:cs typeface="ＭＳ Ｐゴシック" charset="-128"/>
              </a:rPr>
              <a:t>    </a:t>
            </a:r>
            <a:r>
              <a:rPr lang="en-US" b="1" dirty="0" smtClean="0">
                <a:solidFill>
                  <a:srgbClr val="09BF09"/>
                </a:solidFill>
                <a:latin typeface="Garamond" charset="0"/>
                <a:ea typeface="ＭＳ Ｐゴシック" charset="-128"/>
                <a:cs typeface="ＭＳ Ｐゴシック" charset="-128"/>
              </a:rPr>
              <a:t>–</a:t>
            </a:r>
            <a:r>
              <a:rPr lang="en-US" dirty="0" smtClean="0">
                <a:latin typeface="Garamond" charset="0"/>
                <a:ea typeface="ＭＳ Ｐゴシック" charset="-128"/>
                <a:cs typeface="ＭＳ Ｐゴシック" charset="-128"/>
              </a:rPr>
              <a:t> the </a:t>
            </a:r>
            <a:r>
              <a:rPr lang="en-US" i="1" dirty="0" smtClean="0">
                <a:latin typeface="Garamond" charset="0"/>
                <a:ea typeface="ＭＳ Ｐゴシック" charset="-128"/>
                <a:cs typeface="ＭＳ Ｐゴシック" charset="-128"/>
              </a:rPr>
              <a:t>number </a:t>
            </a:r>
            <a:r>
              <a:rPr lang="en-US" dirty="0" smtClean="0">
                <a:latin typeface="Garamond" charset="0"/>
                <a:ea typeface="ＭＳ Ｐゴシック" charset="-128"/>
                <a:cs typeface="ＭＳ Ｐゴシック" charset="-128"/>
              </a:rPr>
              <a:t>of </a:t>
            </a:r>
            <a:r>
              <a:rPr lang="en-US" i="1" dirty="0" err="1" smtClean="0">
                <a:latin typeface="Garamond" charset="0"/>
                <a:ea typeface="ＭＳ Ｐゴシック" charset="-128"/>
                <a:cs typeface="ＭＳ Ｐゴシック" charset="-128"/>
              </a:rPr>
              <a:t>eigenvalues</a:t>
            </a:r>
            <a:r>
              <a:rPr lang="en-US" i="1" dirty="0" smtClean="0">
                <a:latin typeface="Garamond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dirty="0" smtClean="0">
                <a:latin typeface="Garamond" charset="0"/>
                <a:ea typeface="ＭＳ Ｐゴシック" charset="-128"/>
                <a:cs typeface="ＭＳ Ｐゴシック" charset="-128"/>
              </a:rPr>
              <a:t>that are significantly different from zero</a:t>
            </a:r>
            <a:br>
              <a:rPr lang="en-US" dirty="0" smtClean="0">
                <a:latin typeface="Garamond" charset="0"/>
                <a:ea typeface="ＭＳ Ｐゴシック" charset="-128"/>
                <a:cs typeface="ＭＳ Ｐゴシック" charset="-128"/>
              </a:rPr>
            </a:br>
            <a:r>
              <a:rPr lang="en-US" dirty="0" smtClean="0">
                <a:latin typeface="Garamond" charset="0"/>
                <a:ea typeface="ＭＳ Ｐゴシック" charset="-128"/>
                <a:cs typeface="ＭＳ Ｐゴシック" charset="-128"/>
              </a:rPr>
              <a:t>       is the number of stimulus features that affect the neuron’s spiking</a:t>
            </a:r>
          </a:p>
          <a:p>
            <a:pPr>
              <a:spcBef>
                <a:spcPct val="50000"/>
              </a:spcBef>
            </a:pPr>
            <a:endParaRPr lang="en-US" sz="1000" dirty="0" smtClean="0">
              <a:latin typeface="Garamond" charset="0"/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50000"/>
              </a:spcBef>
            </a:pPr>
            <a:r>
              <a:rPr lang="en-US" dirty="0" smtClean="0">
                <a:latin typeface="Garamond" charset="0"/>
                <a:ea typeface="ＭＳ Ｐゴシック" charset="-128"/>
                <a:cs typeface="ＭＳ Ｐゴシック" charset="-128"/>
              </a:rPr>
              <a:t>    </a:t>
            </a:r>
            <a:r>
              <a:rPr lang="en-US" b="1" dirty="0" smtClean="0">
                <a:solidFill>
                  <a:srgbClr val="09BF09"/>
                </a:solidFill>
                <a:latin typeface="Garamond" charset="0"/>
                <a:ea typeface="ＭＳ Ｐゴシック" charset="-128"/>
                <a:cs typeface="ＭＳ Ｐゴシック" charset="-128"/>
              </a:rPr>
              <a:t>–</a:t>
            </a:r>
            <a:r>
              <a:rPr lang="en-US" dirty="0" smtClean="0">
                <a:latin typeface="Garamond" charset="0"/>
                <a:ea typeface="ＭＳ Ｐゴシック" charset="-128"/>
                <a:cs typeface="ＭＳ Ｐゴシック" charset="-128"/>
              </a:rPr>
              <a:t> the corresponding eigenvectors are the relevant stimulus features </a:t>
            </a:r>
            <a:br>
              <a:rPr lang="en-US" dirty="0" smtClean="0">
                <a:latin typeface="Garamond" charset="0"/>
                <a:ea typeface="ＭＳ Ｐゴシック" charset="-128"/>
                <a:cs typeface="ＭＳ Ｐゴシック" charset="-128"/>
              </a:rPr>
            </a:br>
            <a:r>
              <a:rPr lang="en-US" dirty="0" smtClean="0">
                <a:latin typeface="Garamond" charset="0"/>
                <a:ea typeface="ＭＳ Ｐゴシック" charset="-128"/>
                <a:cs typeface="ＭＳ Ｐゴシック" charset="-128"/>
              </a:rPr>
              <a:t>      (or span the </a:t>
            </a:r>
            <a:r>
              <a:rPr lang="en-US" i="1" dirty="0" smtClean="0">
                <a:latin typeface="Garamond" charset="0"/>
                <a:ea typeface="ＭＳ Ｐゴシック" charset="-128"/>
                <a:cs typeface="ＭＳ Ｐゴシック" charset="-128"/>
              </a:rPr>
              <a:t>relevant stimulus subspace</a:t>
            </a:r>
            <a:r>
              <a:rPr lang="en-US" dirty="0" smtClean="0">
                <a:latin typeface="Garamond" charset="0"/>
                <a:ea typeface="ＭＳ Ｐゴシック" charset="-128"/>
                <a:cs typeface="ＭＳ Ｐゴシック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3852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00FF"/>
                </a:solidFill>
                <a:latin typeface="Garamond" charset="0"/>
              </a:rPr>
              <a:t>Back to the Neural Model</a:t>
            </a:r>
            <a:endParaRPr lang="en-US" dirty="0" smtClean="0">
              <a:latin typeface="Garamond" charset="0"/>
            </a:endParaRPr>
          </a:p>
        </p:txBody>
      </p:sp>
      <p:pic>
        <p:nvPicPr>
          <p:cNvPr id="47107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138" y="2667000"/>
            <a:ext cx="9059862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8" name="TextBox 7"/>
          <p:cNvSpPr txBox="1">
            <a:spLocks noChangeArrowheads="1"/>
          </p:cNvSpPr>
          <p:nvPr/>
        </p:nvSpPr>
        <p:spPr bwMode="auto">
          <a:xfrm>
            <a:off x="838200" y="1371600"/>
            <a:ext cx="7467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Garamond" charset="0"/>
              </a:rPr>
              <a:t>•</a:t>
            </a:r>
            <a:r>
              <a:rPr lang="en-US">
                <a:latin typeface="Garamond" charset="0"/>
              </a:rPr>
              <a:t>   multiple stimulus features from significant eigenvalues</a:t>
            </a:r>
          </a:p>
          <a:p>
            <a:r>
              <a:rPr lang="en-US">
                <a:solidFill>
                  <a:srgbClr val="FF0000"/>
                </a:solidFill>
                <a:latin typeface="Garamond" charset="0"/>
              </a:rPr>
              <a:t>•</a:t>
            </a:r>
            <a:r>
              <a:rPr lang="en-US">
                <a:latin typeface="Garamond" charset="0"/>
              </a:rPr>
              <a:t>   linear filtering = convolution = projection</a:t>
            </a:r>
          </a:p>
        </p:txBody>
      </p:sp>
    </p:spTree>
    <p:extLst>
      <p:ext uri="{BB962C8B-B14F-4D97-AF65-F5344CB8AC3E}">
        <p14:creationId xmlns:p14="http://schemas.microsoft.com/office/powerpoint/2010/main" val="923306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8382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0000FF"/>
                </a:solidFill>
                <a:latin typeface="Garamond" charset="0"/>
              </a:rPr>
              <a:t>Summary</a:t>
            </a:r>
            <a:endParaRPr lang="en-US" sz="4000" smtClean="0">
              <a:latin typeface="Garamond" charset="0"/>
            </a:endParaRPr>
          </a:p>
        </p:txBody>
      </p:sp>
      <p:sp>
        <p:nvSpPr>
          <p:cNvPr id="71683" name="TextBox 4"/>
          <p:cNvSpPr txBox="1">
            <a:spLocks noChangeArrowheads="1"/>
          </p:cNvSpPr>
          <p:nvPr/>
        </p:nvSpPr>
        <p:spPr bwMode="auto">
          <a:xfrm>
            <a:off x="838200" y="1624013"/>
            <a:ext cx="7467600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Garamond" charset="0"/>
              </a:rPr>
              <a:t>•</a:t>
            </a:r>
            <a:r>
              <a:rPr lang="en-US">
                <a:latin typeface="Garamond" charset="0"/>
              </a:rPr>
              <a:t>  Building coding models using the correlation </a:t>
            </a:r>
          </a:p>
          <a:p>
            <a:r>
              <a:rPr lang="en-US">
                <a:latin typeface="Garamond" charset="0"/>
              </a:rPr>
              <a:t>    between stimulus and response</a:t>
            </a:r>
          </a:p>
          <a:p>
            <a:endParaRPr lang="en-US">
              <a:latin typeface="Garamond" charset="0"/>
            </a:endParaRPr>
          </a:p>
          <a:p>
            <a:endParaRPr lang="en-US">
              <a:latin typeface="Garamond" charset="0"/>
            </a:endParaRPr>
          </a:p>
          <a:p>
            <a:r>
              <a:rPr lang="en-US">
                <a:solidFill>
                  <a:srgbClr val="FF0000"/>
                </a:solidFill>
                <a:latin typeface="Garamond" charset="0"/>
              </a:rPr>
              <a:t>•</a:t>
            </a:r>
            <a:r>
              <a:rPr lang="en-US">
                <a:latin typeface="Garamond" charset="0"/>
              </a:rPr>
              <a:t>   More detailed analysis of this correlation</a:t>
            </a:r>
          </a:p>
          <a:p>
            <a:r>
              <a:rPr lang="en-US">
                <a:latin typeface="Garamond" charset="0"/>
              </a:rPr>
              <a:t>    yields richer, more accurate models</a:t>
            </a:r>
          </a:p>
          <a:p>
            <a:endParaRPr lang="en-US">
              <a:latin typeface="Garamond" charset="0"/>
            </a:endParaRPr>
          </a:p>
          <a:p>
            <a:endParaRPr lang="en-US">
              <a:latin typeface="Garamond" charset="0"/>
            </a:endParaRPr>
          </a:p>
          <a:p>
            <a:r>
              <a:rPr lang="en-US">
                <a:solidFill>
                  <a:srgbClr val="FF0000"/>
                </a:solidFill>
                <a:latin typeface="Garamond" charset="0"/>
              </a:rPr>
              <a:t>•</a:t>
            </a:r>
            <a:r>
              <a:rPr lang="en-US">
                <a:latin typeface="Garamond" charset="0"/>
              </a:rPr>
              <a:t>   Problem sets will explore how to build such models</a:t>
            </a:r>
          </a:p>
          <a:p>
            <a:endParaRPr lang="en-US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209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305800" cy="838200"/>
          </a:xfrm>
        </p:spPr>
        <p:txBody>
          <a:bodyPr/>
          <a:lstStyle/>
          <a:p>
            <a:r>
              <a:rPr lang="en-US" sz="4000" dirty="0" smtClean="0">
                <a:solidFill>
                  <a:srgbClr val="0000FF"/>
                </a:solidFill>
                <a:latin typeface="Garamond" charset="0"/>
              </a:rPr>
              <a:t>OUTLINE</a:t>
            </a:r>
            <a:endParaRPr lang="en-US" dirty="0" smtClean="0">
              <a:latin typeface="Garamond" charset="0"/>
            </a:endParaRPr>
          </a:p>
        </p:txBody>
      </p:sp>
      <p:sp>
        <p:nvSpPr>
          <p:cNvPr id="676867" name="Text Box 3"/>
          <p:cNvSpPr txBox="1">
            <a:spLocks noChangeArrowheads="1"/>
          </p:cNvSpPr>
          <p:nvPr/>
        </p:nvSpPr>
        <p:spPr bwMode="auto">
          <a:xfrm>
            <a:off x="381000" y="1219200"/>
            <a:ext cx="8382000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 smtClean="0">
                <a:solidFill>
                  <a:schemeClr val="bg2"/>
                </a:solidFill>
                <a:latin typeface="Garamond" charset="0"/>
              </a:rPr>
              <a:t>• Tuning Curves</a:t>
            </a:r>
          </a:p>
          <a:p>
            <a:pPr>
              <a:spcBef>
                <a:spcPct val="50000"/>
              </a:spcBef>
            </a:pPr>
            <a:endParaRPr lang="en-US" dirty="0" smtClean="0">
              <a:solidFill>
                <a:schemeClr val="bg2"/>
              </a:solidFill>
              <a:latin typeface="Garamond" charset="0"/>
            </a:endParaRPr>
          </a:p>
          <a:p>
            <a:pPr>
              <a:spcBef>
                <a:spcPct val="50000"/>
              </a:spcBef>
            </a:pPr>
            <a:r>
              <a:rPr lang="en-US" sz="3600" dirty="0" smtClean="0">
                <a:solidFill>
                  <a:schemeClr val="bg2"/>
                </a:solidFill>
                <a:latin typeface="Garamond" charset="0"/>
              </a:rPr>
              <a:t>• The Linear-Nonlinear (LN) Model</a:t>
            </a:r>
          </a:p>
          <a:p>
            <a:pPr>
              <a:spcBef>
                <a:spcPct val="50000"/>
              </a:spcBef>
            </a:pPr>
            <a:endParaRPr lang="en-US" dirty="0" smtClean="0">
              <a:latin typeface="Garamond" charset="0"/>
            </a:endParaRPr>
          </a:p>
          <a:p>
            <a:pPr>
              <a:spcBef>
                <a:spcPct val="50000"/>
              </a:spcBef>
            </a:pPr>
            <a:r>
              <a:rPr lang="en-US" sz="3600" dirty="0" smtClean="0">
                <a:solidFill>
                  <a:schemeClr val="bg2"/>
                </a:solidFill>
                <a:latin typeface="Garamond" charset="0"/>
              </a:rPr>
              <a:t>• The Spike-Triggered Covariance Model</a:t>
            </a:r>
          </a:p>
          <a:p>
            <a:pPr>
              <a:spcBef>
                <a:spcPct val="50000"/>
              </a:spcBef>
            </a:pPr>
            <a:endParaRPr lang="en-US" dirty="0">
              <a:solidFill>
                <a:schemeClr val="bg2"/>
              </a:solidFill>
              <a:latin typeface="Garamond" charset="0"/>
            </a:endParaRPr>
          </a:p>
          <a:p>
            <a:pPr>
              <a:spcBef>
                <a:spcPct val="50000"/>
              </a:spcBef>
            </a:pPr>
            <a:r>
              <a:rPr lang="en-US" sz="3600" dirty="0">
                <a:latin typeface="Garamond" charset="0"/>
              </a:rPr>
              <a:t>• </a:t>
            </a:r>
            <a:r>
              <a:rPr lang="en-US" sz="3600" dirty="0" smtClean="0">
                <a:latin typeface="Garamond" charset="0"/>
              </a:rPr>
              <a:t>Models with a Refractory Spiking Process</a:t>
            </a:r>
            <a:r>
              <a:rPr lang="en-US" sz="3600" dirty="0" smtClean="0">
                <a:solidFill>
                  <a:schemeClr val="bg2"/>
                </a:solidFill>
                <a:latin typeface="Garamond" charset="0"/>
              </a:rPr>
              <a:t> </a:t>
            </a:r>
            <a:endParaRPr lang="en-US" sz="3600" dirty="0">
              <a:solidFill>
                <a:schemeClr val="bg2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131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101600"/>
            <a:ext cx="8978900" cy="675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218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609600"/>
            <a:ext cx="5689600" cy="523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178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305800" cy="838200"/>
          </a:xfrm>
        </p:spPr>
        <p:txBody>
          <a:bodyPr/>
          <a:lstStyle/>
          <a:p>
            <a:r>
              <a:rPr lang="en-US" sz="4000" dirty="0" smtClean="0">
                <a:solidFill>
                  <a:srgbClr val="0000FF"/>
                </a:solidFill>
                <a:latin typeface="Garamond" charset="0"/>
              </a:rPr>
              <a:t>OUTLINE</a:t>
            </a:r>
            <a:endParaRPr lang="en-US" dirty="0" smtClean="0">
              <a:latin typeface="Garamond" charset="0"/>
            </a:endParaRPr>
          </a:p>
        </p:txBody>
      </p:sp>
      <p:sp>
        <p:nvSpPr>
          <p:cNvPr id="676867" name="Text Box 3"/>
          <p:cNvSpPr txBox="1">
            <a:spLocks noChangeArrowheads="1"/>
          </p:cNvSpPr>
          <p:nvPr/>
        </p:nvSpPr>
        <p:spPr bwMode="auto">
          <a:xfrm>
            <a:off x="381000" y="1219200"/>
            <a:ext cx="8382000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 smtClean="0">
                <a:latin typeface="Garamond" charset="0"/>
              </a:rPr>
              <a:t>• Tuning Curves</a:t>
            </a:r>
          </a:p>
          <a:p>
            <a:pPr>
              <a:spcBef>
                <a:spcPct val="50000"/>
              </a:spcBef>
            </a:pPr>
            <a:endParaRPr lang="en-US" dirty="0" smtClean="0">
              <a:latin typeface="Garamond" charset="0"/>
            </a:endParaRP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Garamond" charset="0"/>
              </a:rPr>
              <a:t>• The Linear-Nonlinear (LN) Model</a:t>
            </a:r>
          </a:p>
          <a:p>
            <a:pPr>
              <a:spcBef>
                <a:spcPct val="50000"/>
              </a:spcBef>
            </a:pPr>
            <a:endParaRPr lang="en-US" dirty="0" smtClean="0">
              <a:latin typeface="Garamond" charset="0"/>
            </a:endParaRPr>
          </a:p>
          <a:p>
            <a:pPr>
              <a:spcBef>
                <a:spcPct val="50000"/>
              </a:spcBef>
            </a:pPr>
            <a:r>
              <a:rPr lang="en-US" sz="3600" dirty="0" smtClean="0">
                <a:latin typeface="Garamond" charset="0"/>
              </a:rPr>
              <a:t>• The Spike-Triggered Covariance Model</a:t>
            </a:r>
          </a:p>
          <a:p>
            <a:pPr>
              <a:spcBef>
                <a:spcPct val="50000"/>
              </a:spcBef>
            </a:pPr>
            <a:endParaRPr lang="en-US" dirty="0">
              <a:solidFill>
                <a:schemeClr val="bg2"/>
              </a:solidFill>
              <a:latin typeface="Garamond" charset="0"/>
            </a:endParaRPr>
          </a:p>
          <a:p>
            <a:pPr>
              <a:spcBef>
                <a:spcPct val="50000"/>
              </a:spcBef>
            </a:pPr>
            <a:r>
              <a:rPr lang="en-US" sz="3600" dirty="0">
                <a:latin typeface="Garamond" charset="0"/>
              </a:rPr>
              <a:t>• </a:t>
            </a:r>
            <a:r>
              <a:rPr lang="en-US" sz="3600" dirty="0" smtClean="0">
                <a:latin typeface="Garamond" charset="0"/>
              </a:rPr>
              <a:t>Models with a Refractory Spiking Process</a:t>
            </a:r>
            <a:r>
              <a:rPr lang="en-US" sz="3600" dirty="0" smtClean="0">
                <a:solidFill>
                  <a:schemeClr val="bg2"/>
                </a:solidFill>
                <a:latin typeface="Garamond" charset="0"/>
              </a:rPr>
              <a:t> </a:t>
            </a:r>
            <a:endParaRPr lang="en-US" sz="3600" dirty="0">
              <a:solidFill>
                <a:schemeClr val="bg2"/>
              </a:solidFill>
              <a:latin typeface="Garamond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641600"/>
            <a:ext cx="6477000" cy="38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838200"/>
          </a:xfrm>
        </p:spPr>
        <p:txBody>
          <a:bodyPr/>
          <a:lstStyle/>
          <a:p>
            <a:pPr eaLnBrk="1" hangingPunct="1"/>
            <a:r>
              <a:rPr lang="en-US" sz="4000">
                <a:solidFill>
                  <a:srgbClr val="0000FF"/>
                </a:solidFill>
                <a:latin typeface="Garamond" charset="0"/>
                <a:ea typeface="ＭＳ Ｐゴシック" charset="0"/>
                <a:cs typeface="ＭＳ Ｐゴシック" charset="0"/>
              </a:rPr>
              <a:t>Actual Noise in the Spike Count</a:t>
            </a:r>
            <a:endParaRPr lang="en-US" sz="4000">
              <a:latin typeface="Garamond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204" name="TextBox 11"/>
          <p:cNvSpPr txBox="1">
            <a:spLocks noChangeArrowheads="1"/>
          </p:cNvSpPr>
          <p:nvPr/>
        </p:nvSpPr>
        <p:spPr bwMode="auto">
          <a:xfrm>
            <a:off x="914400" y="1219200"/>
            <a:ext cx="731520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0000"/>
                </a:solidFill>
                <a:latin typeface="Garamond" charset="0"/>
              </a:rPr>
              <a:t>•</a:t>
            </a:r>
            <a:r>
              <a:rPr lang="en-US" dirty="0">
                <a:latin typeface="Garamond" charset="0"/>
              </a:rPr>
              <a:t>  Variance </a:t>
            </a:r>
            <a:r>
              <a:rPr lang="en-US" dirty="0" smtClean="0">
                <a:latin typeface="Garamond" charset="0"/>
              </a:rPr>
              <a:t>is much lower than the mean</a:t>
            </a:r>
          </a:p>
          <a:p>
            <a:endParaRPr lang="en-US" dirty="0" smtClean="0">
              <a:latin typeface="Garamond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Garamond" charset="0"/>
              </a:rPr>
              <a:t>•</a:t>
            </a:r>
            <a:r>
              <a:rPr lang="en-US" dirty="0">
                <a:latin typeface="Garamond" charset="0"/>
              </a:rPr>
              <a:t>  Variance approaches the lower bound for many </a:t>
            </a:r>
            <a:r>
              <a:rPr lang="en-US" dirty="0" smtClean="0">
                <a:latin typeface="Garamond" charset="0"/>
              </a:rPr>
              <a:t>events</a:t>
            </a:r>
            <a:endParaRPr lang="en-US" dirty="0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995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838200"/>
          </a:xfrm>
        </p:spPr>
        <p:txBody>
          <a:bodyPr/>
          <a:lstStyle/>
          <a:p>
            <a:pPr eaLnBrk="1" hangingPunct="1"/>
            <a:r>
              <a:rPr lang="en-US" sz="4000">
                <a:solidFill>
                  <a:srgbClr val="0000FF"/>
                </a:solidFill>
                <a:latin typeface="Garamond" charset="0"/>
                <a:ea typeface="ＭＳ Ｐゴシック" charset="0"/>
                <a:cs typeface="ＭＳ Ｐゴシック" charset="0"/>
              </a:rPr>
              <a:t>Role of the Refractory Period</a:t>
            </a:r>
            <a:endParaRPr lang="en-US" sz="4000">
              <a:latin typeface="Garamond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252" name="TextBox 11"/>
          <p:cNvSpPr txBox="1">
            <a:spLocks noChangeArrowheads="1"/>
          </p:cNvSpPr>
          <p:nvPr/>
        </p:nvSpPr>
        <p:spPr bwMode="auto">
          <a:xfrm>
            <a:off x="914400" y="1295400"/>
            <a:ext cx="7315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Garamond" charset="0"/>
              </a:rPr>
              <a:t>•</a:t>
            </a:r>
            <a:r>
              <a:rPr lang="en-US">
                <a:latin typeface="Garamond" charset="0"/>
              </a:rPr>
              <a:t>  Firing rate depends on time of last spike:</a:t>
            </a:r>
          </a:p>
        </p:txBody>
      </p:sp>
      <p:graphicFrame>
        <p:nvGraphicFramePr>
          <p:cNvPr id="53250" name="Object 2"/>
          <p:cNvGraphicFramePr>
            <a:graphicFrameLocks noChangeAspect="1"/>
          </p:cNvGraphicFramePr>
          <p:nvPr/>
        </p:nvGraphicFramePr>
        <p:xfrm>
          <a:off x="2514600" y="2133600"/>
          <a:ext cx="37465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465" name="Equation" r:id="rId4" imgW="3746500" imgH="520700" progId="Equation.DSMT4">
                  <p:embed/>
                </p:oleObj>
              </mc:Choice>
              <mc:Fallback>
                <p:oleObj name="Equation" r:id="rId4" imgW="3746500" imgH="520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133600"/>
                        <a:ext cx="37465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3253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124200"/>
            <a:ext cx="351155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5410200" y="6488113"/>
            <a:ext cx="3733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>
                <a:solidFill>
                  <a:srgbClr val="7575D1"/>
                </a:solidFill>
                <a:latin typeface="Gill Sans" charset="0"/>
              </a:rPr>
              <a:t>Berry &amp; Meister,</a:t>
            </a:r>
            <a:r>
              <a:rPr lang="en-US" sz="1800" i="1">
                <a:solidFill>
                  <a:srgbClr val="7575D1"/>
                </a:solidFill>
                <a:latin typeface="Gill Sans" charset="0"/>
              </a:rPr>
              <a:t> J. Neurosci. </a:t>
            </a:r>
            <a:r>
              <a:rPr lang="en-US" sz="1800">
                <a:solidFill>
                  <a:srgbClr val="7575D1"/>
                </a:solidFill>
                <a:latin typeface="Gill Sans" charset="0"/>
              </a:rPr>
              <a:t>1998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286139"/>
              </p:ext>
            </p:extLst>
          </p:nvPr>
        </p:nvGraphicFramePr>
        <p:xfrm>
          <a:off x="6172200" y="4267200"/>
          <a:ext cx="15875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466" name="Equation" r:id="rId7" imgW="1587500" imgH="977900" progId="Equation.DSMT4">
                  <p:embed/>
                </p:oleObj>
              </mc:Choice>
              <mc:Fallback>
                <p:oleObj name="Equation" r:id="rId7" imgW="1587500" imgH="977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72200" y="4267200"/>
                        <a:ext cx="15875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3365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838200"/>
          </a:xfrm>
        </p:spPr>
        <p:txBody>
          <a:bodyPr/>
          <a:lstStyle/>
          <a:p>
            <a:pPr eaLnBrk="1" hangingPunct="1"/>
            <a:r>
              <a:rPr lang="en-US" sz="4000">
                <a:solidFill>
                  <a:srgbClr val="0000FF"/>
                </a:solidFill>
                <a:latin typeface="Garamond" charset="0"/>
                <a:ea typeface="ＭＳ Ｐゴシック" charset="0"/>
                <a:cs typeface="ＭＳ Ｐゴシック" charset="0"/>
              </a:rPr>
              <a:t>Results for Refractory Neurons</a:t>
            </a:r>
            <a:endParaRPr lang="en-US" sz="4000">
              <a:latin typeface="Garamond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299" name="TextBox 11"/>
          <p:cNvSpPr txBox="1">
            <a:spLocks noChangeArrowheads="1"/>
          </p:cNvSpPr>
          <p:nvPr/>
        </p:nvSpPr>
        <p:spPr bwMode="auto">
          <a:xfrm>
            <a:off x="914400" y="1295400"/>
            <a:ext cx="7315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Garamond" charset="0"/>
              </a:rPr>
              <a:t>•</a:t>
            </a:r>
            <a:r>
              <a:rPr lang="en-US">
                <a:latin typeface="Garamond" charset="0"/>
              </a:rPr>
              <a:t>  Can match non-Poisson spiking statistics:</a:t>
            </a:r>
          </a:p>
        </p:txBody>
      </p:sp>
      <p:pic>
        <p:nvPicPr>
          <p:cNvPr id="553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133600"/>
            <a:ext cx="4318000" cy="347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209800"/>
            <a:ext cx="4559300" cy="344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486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295400"/>
            <a:ext cx="9144000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00FF"/>
                </a:solidFill>
                <a:latin typeface="Garamond"/>
              </a:rPr>
              <a:t>The END</a:t>
            </a:r>
            <a:endParaRPr lang="en-US" i="1" baseline="-25000" dirty="0" smtClean="0">
              <a:latin typeface="Garamond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8382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00FF"/>
                </a:solidFill>
                <a:latin typeface="Garamond" charset="0"/>
              </a:rPr>
              <a:t>Receptive Fields and Tuning Curves</a:t>
            </a:r>
            <a:endParaRPr lang="en-US" smtClean="0">
              <a:latin typeface="Garamond" charset="0"/>
            </a:endParaRPr>
          </a:p>
        </p:txBody>
      </p:sp>
      <p:sp>
        <p:nvSpPr>
          <p:cNvPr id="32771" name="TextBox 6"/>
          <p:cNvSpPr txBox="1">
            <a:spLocks noChangeArrowheads="1"/>
          </p:cNvSpPr>
          <p:nvPr/>
        </p:nvSpPr>
        <p:spPr bwMode="auto">
          <a:xfrm>
            <a:off x="990600" y="1219200"/>
            <a:ext cx="701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aramond" charset="0"/>
              </a:rPr>
              <a:t>•</a:t>
            </a:r>
            <a:r>
              <a:rPr lang="en-US" dirty="0">
                <a:latin typeface="Garamond" charset="0"/>
              </a:rPr>
              <a:t>   tuning curve:   </a:t>
            </a:r>
            <a:r>
              <a:rPr lang="en-US" dirty="0" err="1">
                <a:latin typeface="Garamond" charset="0"/>
              </a:rPr>
              <a:t>r</a:t>
            </a:r>
            <a:r>
              <a:rPr lang="en-US" dirty="0">
                <a:latin typeface="Garamond" charset="0"/>
              </a:rPr>
              <a:t> = </a:t>
            </a:r>
            <a:r>
              <a:rPr lang="en-US" dirty="0" err="1">
                <a:latin typeface="Garamond" charset="0"/>
              </a:rPr>
              <a:t>f(s</a:t>
            </a:r>
            <a:r>
              <a:rPr lang="en-US" dirty="0">
                <a:latin typeface="Garamond" charset="0"/>
              </a:rPr>
              <a:t>)</a:t>
            </a:r>
          </a:p>
        </p:txBody>
      </p:sp>
      <p:pic>
        <p:nvPicPr>
          <p:cNvPr id="32772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905000"/>
            <a:ext cx="80518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8382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00FF"/>
                </a:solidFill>
                <a:latin typeface="Garamond" charset="0"/>
              </a:rPr>
              <a:t>Receptive Fields and Tuning Curves II</a:t>
            </a:r>
            <a:endParaRPr lang="en-US" smtClean="0">
              <a:latin typeface="Garamond" charset="0"/>
            </a:endParaRPr>
          </a:p>
        </p:txBody>
      </p:sp>
      <p:sp>
        <p:nvSpPr>
          <p:cNvPr id="34819" name="TextBox 6"/>
          <p:cNvSpPr txBox="1">
            <a:spLocks noChangeArrowheads="1"/>
          </p:cNvSpPr>
          <p:nvPr/>
        </p:nvSpPr>
        <p:spPr bwMode="auto">
          <a:xfrm>
            <a:off x="990600" y="1219200"/>
            <a:ext cx="701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Garamond" charset="0"/>
              </a:rPr>
              <a:t>•</a:t>
            </a:r>
            <a:r>
              <a:rPr lang="en-US">
                <a:latin typeface="Garamond" charset="0"/>
              </a:rPr>
              <a:t>   tuning curve:   r = f(s)</a:t>
            </a:r>
          </a:p>
        </p:txBody>
      </p:sp>
      <p:pic>
        <p:nvPicPr>
          <p:cNvPr id="34820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981200"/>
            <a:ext cx="835660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3716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0000FF"/>
                </a:solidFill>
                <a:latin typeface="Garamond" charset="0"/>
              </a:rPr>
              <a:t>Higher brain areas represent increasingly complex features</a:t>
            </a:r>
            <a:endParaRPr lang="en-US" sz="4000" smtClean="0">
              <a:latin typeface="Garamond" charset="0"/>
            </a:endParaRPr>
          </a:p>
        </p:txBody>
      </p:sp>
      <p:pic>
        <p:nvPicPr>
          <p:cNvPr id="38915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2755900"/>
            <a:ext cx="7239000" cy="356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95600" y="6362700"/>
            <a:ext cx="6070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7" name="TextBox 9"/>
          <p:cNvSpPr txBox="1">
            <a:spLocks noChangeArrowheads="1"/>
          </p:cNvSpPr>
          <p:nvPr/>
        </p:nvSpPr>
        <p:spPr bwMode="auto">
          <a:xfrm>
            <a:off x="990600" y="1524000"/>
            <a:ext cx="7010400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aramond" charset="0"/>
              </a:rPr>
              <a:t>•</a:t>
            </a:r>
            <a:r>
              <a:rPr lang="en-US" dirty="0">
                <a:latin typeface="Garamond" charset="0"/>
              </a:rPr>
              <a:t>   human epilepsy patients: awake, behaving</a:t>
            </a:r>
          </a:p>
          <a:p>
            <a:r>
              <a:rPr lang="en-US" dirty="0">
                <a:solidFill>
                  <a:srgbClr val="FF0000"/>
                </a:solidFill>
                <a:latin typeface="Garamond" charset="0"/>
              </a:rPr>
              <a:t>•</a:t>
            </a:r>
            <a:r>
              <a:rPr lang="en-US" dirty="0">
                <a:latin typeface="Garamond" charset="0"/>
              </a:rPr>
              <a:t>   medial temporal </a:t>
            </a:r>
            <a:r>
              <a:rPr lang="en-US" dirty="0" smtClean="0">
                <a:latin typeface="Garamond" charset="0"/>
              </a:rPr>
              <a:t>lobe</a:t>
            </a:r>
          </a:p>
          <a:p>
            <a:r>
              <a:rPr lang="en-US" dirty="0" smtClean="0">
                <a:solidFill>
                  <a:srgbClr val="FF0000"/>
                </a:solidFill>
                <a:latin typeface="Garamond" charset="0"/>
              </a:rPr>
              <a:t>•</a:t>
            </a:r>
            <a:r>
              <a:rPr lang="en-US" dirty="0" smtClean="0">
                <a:latin typeface="Garamond" charset="0"/>
              </a:rPr>
              <a:t>   present different pictures, measure spiking response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146050"/>
            <a:ext cx="9067800" cy="656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8382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00FF"/>
                </a:solidFill>
                <a:latin typeface="Garamond" charset="0"/>
              </a:rPr>
              <a:t>Common Stimulus</a:t>
            </a:r>
            <a:endParaRPr lang="en-US" smtClean="0">
              <a:latin typeface="Garamond" charset="0"/>
            </a:endParaRPr>
          </a:p>
        </p:txBody>
      </p:sp>
      <p:pic>
        <p:nvPicPr>
          <p:cNvPr id="41987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143000"/>
            <a:ext cx="88265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pitchFamily="-10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pitchFamily="-109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120501</TotalTime>
  <Words>747</Words>
  <Application>Microsoft Macintosh PowerPoint</Application>
  <PresentationFormat>On-screen Show (4:3)</PresentationFormat>
  <Paragraphs>213</Paragraphs>
  <Slides>43</Slides>
  <Notes>42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Blank</vt:lpstr>
      <vt:lpstr>Equation</vt:lpstr>
      <vt:lpstr>MathType 6.0 Equation</vt:lpstr>
      <vt:lpstr>Biological Computation in Neurons and Networks</vt:lpstr>
      <vt:lpstr>Mechanistic Models of Neural Networks</vt:lpstr>
      <vt:lpstr>Many Parameters</vt:lpstr>
      <vt:lpstr>OUTLINE</vt:lpstr>
      <vt:lpstr>Receptive Fields and Tuning Curves</vt:lpstr>
      <vt:lpstr>Receptive Fields and Tuning Curves II</vt:lpstr>
      <vt:lpstr>Higher brain areas represent increasingly complex features</vt:lpstr>
      <vt:lpstr>PowerPoint Presentation</vt:lpstr>
      <vt:lpstr>Common Stimulus</vt:lpstr>
      <vt:lpstr>Another Cell</vt:lpstr>
      <vt:lpstr>Another Cell: Stimuli</vt:lpstr>
      <vt:lpstr>Common Stimuli</vt:lpstr>
      <vt:lpstr>Inadequacy of Tuning Curves</vt:lpstr>
      <vt:lpstr>OUTLINE</vt:lpstr>
      <vt:lpstr> LNP Model of Neural Function</vt:lpstr>
      <vt:lpstr>Linear Response: Example</vt:lpstr>
      <vt:lpstr>Linear Response: Example cont.</vt:lpstr>
      <vt:lpstr>Linear Response: Example cont.</vt:lpstr>
      <vt:lpstr>LN Model: Applying the Nonlinear Function</vt:lpstr>
      <vt:lpstr>Key Property of the LN Model</vt:lpstr>
      <vt:lpstr>Measuring the Receptive Field</vt:lpstr>
      <vt:lpstr>The Receptive Field</vt:lpstr>
      <vt:lpstr>Finding the Nonlinear Function</vt:lpstr>
      <vt:lpstr>The LN Model</vt:lpstr>
      <vt:lpstr>Poisson Processes</vt:lpstr>
      <vt:lpstr>Properties of the Poisson Process</vt:lpstr>
      <vt:lpstr>OUTLINE</vt:lpstr>
      <vt:lpstr>Model of Neural Representation</vt:lpstr>
      <vt:lpstr>Dimensionality Reduction</vt:lpstr>
      <vt:lpstr>Linear Response: Convolution = Vector Projection</vt:lpstr>
      <vt:lpstr>Determining linear features from white noise</vt:lpstr>
      <vt:lpstr>Identifying Multiple Stimulus Features</vt:lpstr>
      <vt:lpstr>Covariance Analysis</vt:lpstr>
      <vt:lpstr>Identifying Multiple Stimulus Features II</vt:lpstr>
      <vt:lpstr>Back to the Neural Model</vt:lpstr>
      <vt:lpstr>Summary</vt:lpstr>
      <vt:lpstr>OUTLINE</vt:lpstr>
      <vt:lpstr>PowerPoint Presentation</vt:lpstr>
      <vt:lpstr>PowerPoint Presentation</vt:lpstr>
      <vt:lpstr>Actual Noise in the Spike Count</vt:lpstr>
      <vt:lpstr>Role of the Refractory Period</vt:lpstr>
      <vt:lpstr>Results for Refractory Neurons</vt:lpstr>
      <vt:lpstr>The END</vt:lpstr>
    </vt:vector>
  </TitlesOfParts>
  <Company>Princeton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</dc:title>
  <dc:creator>Michael Berry</dc:creator>
  <cp:lastModifiedBy>Michael J Berry II</cp:lastModifiedBy>
  <cp:revision>445</cp:revision>
  <cp:lastPrinted>2004-07-07T17:20:59Z</cp:lastPrinted>
  <dcterms:created xsi:type="dcterms:W3CDTF">2011-12-10T20:11:55Z</dcterms:created>
  <dcterms:modified xsi:type="dcterms:W3CDTF">2012-06-28T16:55:46Z</dcterms:modified>
</cp:coreProperties>
</file>